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9" r:id="rId3"/>
    <p:sldId id="257" r:id="rId4"/>
    <p:sldId id="258" r:id="rId5"/>
    <p:sldId id="261" r:id="rId6"/>
    <p:sldId id="262" r:id="rId7"/>
    <p:sldId id="263" r:id="rId8"/>
    <p:sldId id="264" r:id="rId9"/>
    <p:sldId id="266"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71" autoAdjust="0"/>
  </p:normalViewPr>
  <p:slideViewPr>
    <p:cSldViewPr>
      <p:cViewPr varScale="1">
        <p:scale>
          <a:sx n="107" d="100"/>
          <a:sy n="107" d="100"/>
        </p:scale>
        <p:origin x="-1650" y="-84"/>
      </p:cViewPr>
      <p:guideLst>
        <p:guide orient="horz" pos="2160"/>
        <p:guide pos="2880"/>
      </p:guideLst>
    </p:cSldViewPr>
  </p:slideViewPr>
  <p:outlineViewPr>
    <p:cViewPr>
      <p:scale>
        <a:sx n="33" d="100"/>
        <a:sy n="33" d="100"/>
      </p:scale>
      <p:origin x="48" y="118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00FBD27-5667-4564-A9AD-49C589AA4B79}" type="datetimeFigureOut">
              <a:rPr lang="ru-RU" smtClean="0"/>
              <a:t>11.09.2017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351672001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0FBD27-5667-4564-A9AD-49C589AA4B79}" type="datetimeFigureOut">
              <a:rPr lang="ru-RU" smtClean="0"/>
              <a:t>11.09.2017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42089674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0FBD27-5667-4564-A9AD-49C589AA4B79}" type="datetimeFigureOut">
              <a:rPr lang="ru-RU" smtClean="0"/>
              <a:t>11.09.2017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234331375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0FBD27-5667-4564-A9AD-49C589AA4B79}" type="datetimeFigureOut">
              <a:rPr lang="ru-RU" smtClean="0"/>
              <a:t>11.09.2017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67584875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00FBD27-5667-4564-A9AD-49C589AA4B79}" type="datetimeFigureOut">
              <a:rPr lang="ru-RU" smtClean="0"/>
              <a:t>11.09.2017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287894558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00FBD27-5667-4564-A9AD-49C589AA4B79}" type="datetimeFigureOut">
              <a:rPr lang="ru-RU" smtClean="0"/>
              <a:t>11.09.2017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116722439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00FBD27-5667-4564-A9AD-49C589AA4B79}" type="datetimeFigureOut">
              <a:rPr lang="ru-RU" smtClean="0"/>
              <a:t>11.09.2017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159863210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00FBD27-5667-4564-A9AD-49C589AA4B79}" type="datetimeFigureOut">
              <a:rPr lang="ru-RU" smtClean="0"/>
              <a:t>11.09.2017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311566683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00FBD27-5667-4564-A9AD-49C589AA4B79}" type="datetimeFigureOut">
              <a:rPr lang="ru-RU" smtClean="0"/>
              <a:t>11.09.2017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216994242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00FBD27-5667-4564-A9AD-49C589AA4B79}" type="datetimeFigureOut">
              <a:rPr lang="ru-RU" smtClean="0"/>
              <a:t>11.09.2017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237654821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00FBD27-5667-4564-A9AD-49C589AA4B79}" type="datetimeFigureOut">
              <a:rPr lang="ru-RU" smtClean="0"/>
              <a:t>11.09.2017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796360-72DD-4AA8-849F-A4B6B335A72F}" type="slidenum">
              <a:rPr lang="ru-RU" smtClean="0"/>
              <a:t>‹№›</a:t>
            </a:fld>
            <a:endParaRPr lang="ru-RU"/>
          </a:p>
        </p:txBody>
      </p:sp>
    </p:spTree>
    <p:extLst>
      <p:ext uri="{BB962C8B-B14F-4D97-AF65-F5344CB8AC3E}">
        <p14:creationId xmlns:p14="http://schemas.microsoft.com/office/powerpoint/2010/main" val="31374174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0FBD27-5667-4564-A9AD-49C589AA4B79}" type="datetimeFigureOut">
              <a:rPr lang="ru-RU" smtClean="0"/>
              <a:t>11.09.2017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796360-72DD-4AA8-849F-A4B6B335A72F}" type="slidenum">
              <a:rPr lang="ru-RU" smtClean="0"/>
              <a:t>‹№›</a:t>
            </a:fld>
            <a:endParaRPr lang="ru-RU"/>
          </a:p>
        </p:txBody>
      </p:sp>
    </p:spTree>
    <p:extLst>
      <p:ext uri="{BB962C8B-B14F-4D97-AF65-F5344CB8AC3E}">
        <p14:creationId xmlns:p14="http://schemas.microsoft.com/office/powerpoint/2010/main" val="3338535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a:solidFill>
                  <a:schemeClr val="accent1">
                    <a:lumMod val="75000"/>
                  </a:schemeClr>
                </a:solidFill>
                <a:effectLst>
                  <a:outerShdw blurRad="38100" dist="38100" dir="2700000" algn="tl">
                    <a:srgbClr val="000000">
                      <a:alpha val="43000"/>
                    </a:srgbClr>
                  </a:outerShdw>
                </a:effectLst>
                <a:ea typeface="Times New Roman"/>
                <a:cs typeface="Times New Roman"/>
              </a:rPr>
              <a:t>Окремі особливості формування місцевих бюджетів на 2018 рік</a:t>
            </a:r>
            <a:endParaRPr lang="ru-RU" sz="3600" b="1" dirty="0">
              <a:solidFill>
                <a:schemeClr val="accent1">
                  <a:lumMod val="75000"/>
                </a:schemeClr>
              </a:solidFill>
              <a:effectLst>
                <a:outerShdw blurRad="38100" dist="38100" dir="2700000" algn="tl">
                  <a:srgbClr val="000000">
                    <a:alpha val="43000"/>
                  </a:srgbClr>
                </a:outerShdw>
              </a:effectLst>
              <a:ea typeface="Times New Roman"/>
              <a:cs typeface="Times New Roman"/>
            </a:endParaRPr>
          </a:p>
        </p:txBody>
      </p:sp>
      <p:pic>
        <p:nvPicPr>
          <p:cNvPr id="4" name="Объект 3" descr="Картинки по запросу бюджет"/>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1600200" y="1549597"/>
            <a:ext cx="6019800" cy="3860604"/>
          </a:xfrm>
          <a:prstGeom prst="rect">
            <a:avLst/>
          </a:prstGeom>
          <a:noFill/>
          <a:ln>
            <a:noFill/>
          </a:ln>
        </p:spPr>
      </p:pic>
      <p:sp>
        <p:nvSpPr>
          <p:cNvPr id="3" name="Прямоугольник 2"/>
          <p:cNvSpPr/>
          <p:nvPr/>
        </p:nvSpPr>
        <p:spPr>
          <a:xfrm>
            <a:off x="4343400" y="5584923"/>
            <a:ext cx="4771571" cy="1200329"/>
          </a:xfrm>
          <a:prstGeom prst="rect">
            <a:avLst/>
          </a:prstGeom>
        </p:spPr>
        <p:txBody>
          <a:bodyPr wrap="square">
            <a:spAutoFit/>
          </a:bodyPr>
          <a:lstStyle/>
          <a:p>
            <a:r>
              <a:rPr lang="uk-UA" b="1" dirty="0">
                <a:solidFill>
                  <a:schemeClr val="accent1">
                    <a:lumMod val="50000"/>
                  </a:schemeClr>
                </a:solidFill>
              </a:rPr>
              <a:t>ЯНІНА </a:t>
            </a:r>
            <a:r>
              <a:rPr lang="uk-UA" b="1" dirty="0" smtClean="0">
                <a:solidFill>
                  <a:schemeClr val="accent1">
                    <a:lumMod val="50000"/>
                  </a:schemeClr>
                </a:solidFill>
              </a:rPr>
              <a:t>КАЗЮ</a:t>
            </a:r>
            <a:r>
              <a:rPr lang="en-US" b="1" dirty="0" smtClean="0">
                <a:solidFill>
                  <a:schemeClr val="accent1">
                    <a:lumMod val="50000"/>
                  </a:schemeClr>
                </a:solidFill>
              </a:rPr>
              <a:t>K</a:t>
            </a:r>
            <a:endParaRPr lang="uk-UA" b="1" dirty="0" smtClean="0">
              <a:solidFill>
                <a:schemeClr val="accent1">
                  <a:lumMod val="50000"/>
                </a:schemeClr>
              </a:solidFill>
            </a:endParaRPr>
          </a:p>
          <a:p>
            <a:r>
              <a:rPr lang="uk-UA" b="1" i="1" dirty="0" smtClean="0">
                <a:solidFill>
                  <a:schemeClr val="accent1">
                    <a:lumMod val="50000"/>
                  </a:schemeClr>
                </a:solidFill>
              </a:rPr>
              <a:t>Координатор </a:t>
            </a:r>
            <a:r>
              <a:rPr lang="uk-UA" b="1" i="1" dirty="0">
                <a:solidFill>
                  <a:schemeClr val="accent1">
                    <a:lumMod val="50000"/>
                  </a:schemeClr>
                </a:solidFill>
              </a:rPr>
              <a:t>з фінансової </a:t>
            </a:r>
            <a:r>
              <a:rPr lang="uk-UA" b="1" i="1" dirty="0" smtClean="0">
                <a:solidFill>
                  <a:schemeClr val="accent1">
                    <a:lumMod val="50000"/>
                  </a:schemeClr>
                </a:solidFill>
              </a:rPr>
              <a:t> децентралізації</a:t>
            </a:r>
            <a:r>
              <a:rPr lang="uk-UA" b="1" i="1" dirty="0">
                <a:solidFill>
                  <a:schemeClr val="accent1">
                    <a:lumMod val="50000"/>
                  </a:schemeClr>
                </a:solidFill>
              </a:rPr>
              <a:t>, </a:t>
            </a:r>
            <a:r>
              <a:rPr lang="uk-UA" b="1" i="1" dirty="0" smtClean="0">
                <a:solidFill>
                  <a:schemeClr val="accent1">
                    <a:lumMod val="50000"/>
                  </a:schemeClr>
                </a:solidFill>
              </a:rPr>
              <a:t>Центральний </a:t>
            </a:r>
            <a:r>
              <a:rPr lang="uk-UA" b="1" i="1" dirty="0">
                <a:solidFill>
                  <a:schemeClr val="accent1">
                    <a:lumMod val="50000"/>
                  </a:schemeClr>
                </a:solidFill>
              </a:rPr>
              <a:t>офіс реформ при </a:t>
            </a:r>
            <a:r>
              <a:rPr lang="uk-UA" b="1" i="1" dirty="0" err="1">
                <a:solidFill>
                  <a:schemeClr val="accent1">
                    <a:lumMod val="50000"/>
                  </a:schemeClr>
                </a:solidFill>
              </a:rPr>
              <a:t>Мінрегіоні</a:t>
            </a:r>
            <a:r>
              <a:rPr lang="uk-UA" b="1" i="1" dirty="0">
                <a:solidFill>
                  <a:schemeClr val="accent1">
                    <a:lumMod val="50000"/>
                  </a:schemeClr>
                </a:solidFill>
              </a:rPr>
              <a:t> </a:t>
            </a:r>
            <a:br>
              <a:rPr lang="uk-UA" b="1" i="1" dirty="0">
                <a:solidFill>
                  <a:schemeClr val="accent1">
                    <a:lumMod val="50000"/>
                  </a:schemeClr>
                </a:solidFill>
              </a:rPr>
            </a:br>
            <a:r>
              <a:rPr lang="uk-UA" b="1" i="1" dirty="0" smtClean="0">
                <a:solidFill>
                  <a:schemeClr val="accent1">
                    <a:lumMod val="50000"/>
                  </a:schemeClr>
                </a:solidFill>
              </a:rPr>
              <a:t>(</a:t>
            </a:r>
            <a:r>
              <a:rPr lang="uk-UA" b="1" i="1" dirty="0">
                <a:solidFill>
                  <a:schemeClr val="accent1">
                    <a:lumMod val="50000"/>
                  </a:schemeClr>
                </a:solidFill>
              </a:rPr>
              <a:t>за підтримки програми </a:t>
            </a:r>
            <a:r>
              <a:rPr lang="en-US" b="1" i="1" dirty="0">
                <a:solidFill>
                  <a:schemeClr val="accent1">
                    <a:lumMod val="50000"/>
                  </a:schemeClr>
                </a:solidFill>
              </a:rPr>
              <a:t>U-LEAD)</a:t>
            </a:r>
            <a:r>
              <a:rPr lang="uk-UA" b="1" i="1" dirty="0">
                <a:solidFill>
                  <a:schemeClr val="accent1">
                    <a:lumMod val="50000"/>
                  </a:schemeClr>
                </a:solidFill>
              </a:rPr>
              <a:t> </a:t>
            </a:r>
            <a:endParaRPr lang="uk-UA" dirty="0"/>
          </a:p>
        </p:txBody>
      </p:sp>
    </p:spTree>
    <p:extLst>
      <p:ext uri="{BB962C8B-B14F-4D97-AF65-F5344CB8AC3E}">
        <p14:creationId xmlns:p14="http://schemas.microsoft.com/office/powerpoint/2010/main" val="356205600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2000" y="152400"/>
            <a:ext cx="7772400" cy="685800"/>
          </a:xfrm>
        </p:spPr>
        <p:txBody>
          <a:bodyPr>
            <a:noAutofit/>
          </a:bodyPr>
          <a:lstStyle/>
          <a:p>
            <a:r>
              <a:rPr lang="uk-UA" sz="3400" b="1" dirty="0" smtClean="0">
                <a:solidFill>
                  <a:srgbClr val="0070C0"/>
                </a:solidFill>
              </a:rPr>
              <a:t>Основні параметри бюджету 2018 року</a:t>
            </a:r>
            <a:endParaRPr lang="ru-RU" sz="3400" b="1" dirty="0">
              <a:solidFill>
                <a:srgbClr val="0070C0"/>
              </a:solidFill>
            </a:endParaRPr>
          </a:p>
        </p:txBody>
      </p:sp>
      <p:sp>
        <p:nvSpPr>
          <p:cNvPr id="3" name="Подзаголовок 2"/>
          <p:cNvSpPr>
            <a:spLocks noGrp="1"/>
          </p:cNvSpPr>
          <p:nvPr>
            <p:ph type="subTitle" idx="1"/>
          </p:nvPr>
        </p:nvSpPr>
        <p:spPr>
          <a:xfrm>
            <a:off x="609600" y="838200"/>
            <a:ext cx="8077200" cy="5715000"/>
          </a:xfrm>
        </p:spPr>
        <p:txBody>
          <a:bodyPr>
            <a:normAutofit fontScale="70000" lnSpcReduction="20000"/>
          </a:bodyPr>
          <a:lstStyle/>
          <a:p>
            <a:pPr marL="457200" lvl="0" indent="-457200" algn="just">
              <a:spcAft>
                <a:spcPts val="600"/>
              </a:spcAft>
              <a:buFont typeface="Wingdings" panose="05000000000000000000" pitchFamily="2" charset="2"/>
              <a:buChar char="v"/>
            </a:pPr>
            <a:r>
              <a:rPr lang="uk-UA" dirty="0">
                <a:solidFill>
                  <a:srgbClr val="0070C0"/>
                </a:solidFill>
              </a:rPr>
              <a:t>валовий внутрішній продукт номінальний – </a:t>
            </a:r>
            <a:r>
              <a:rPr lang="uk-UA" b="1" dirty="0">
                <a:solidFill>
                  <a:srgbClr val="0070C0"/>
                </a:solidFill>
              </a:rPr>
              <a:t>3247,7 </a:t>
            </a:r>
            <a:r>
              <a:rPr lang="uk-UA" b="1" dirty="0" err="1">
                <a:solidFill>
                  <a:srgbClr val="0070C0"/>
                </a:solidFill>
              </a:rPr>
              <a:t>млрд.грн</a:t>
            </a:r>
            <a:r>
              <a:rPr lang="uk-UA" b="1" dirty="0">
                <a:solidFill>
                  <a:srgbClr val="0070C0"/>
                </a:solidFill>
              </a:rPr>
              <a:t>.</a:t>
            </a:r>
            <a:endParaRPr lang="ru-RU" b="1" dirty="0">
              <a:solidFill>
                <a:srgbClr val="0070C0"/>
              </a:solidFill>
            </a:endParaRPr>
          </a:p>
          <a:p>
            <a:pPr marL="457200" lvl="0" indent="-457200" algn="just">
              <a:spcAft>
                <a:spcPts val="600"/>
              </a:spcAft>
              <a:buFont typeface="Wingdings" panose="05000000000000000000" pitchFamily="2" charset="2"/>
              <a:buChar char="v"/>
            </a:pPr>
            <a:r>
              <a:rPr lang="uk-UA" dirty="0">
                <a:solidFill>
                  <a:srgbClr val="0070C0"/>
                </a:solidFill>
              </a:rPr>
              <a:t>валовий внутрішній продукт реальний – </a:t>
            </a:r>
            <a:r>
              <a:rPr lang="uk-UA" b="1" dirty="0">
                <a:solidFill>
                  <a:srgbClr val="0070C0"/>
                </a:solidFill>
              </a:rPr>
              <a:t>103 %</a:t>
            </a:r>
            <a:endParaRPr lang="ru-RU" b="1" dirty="0">
              <a:solidFill>
                <a:srgbClr val="0070C0"/>
              </a:solidFill>
            </a:endParaRPr>
          </a:p>
          <a:p>
            <a:pPr marL="457200" lvl="0" indent="-457200" algn="just">
              <a:spcAft>
                <a:spcPts val="600"/>
              </a:spcAft>
              <a:buFont typeface="Wingdings" panose="05000000000000000000" pitchFamily="2" charset="2"/>
              <a:buChar char="v"/>
            </a:pPr>
            <a:r>
              <a:rPr lang="uk-UA" dirty="0">
                <a:solidFill>
                  <a:srgbClr val="0070C0"/>
                </a:solidFill>
              </a:rPr>
              <a:t>індекс споживчих цін – </a:t>
            </a:r>
            <a:r>
              <a:rPr lang="uk-UA" b="1" dirty="0">
                <a:solidFill>
                  <a:srgbClr val="0070C0"/>
                </a:solidFill>
              </a:rPr>
              <a:t>107 %</a:t>
            </a:r>
            <a:endParaRPr lang="ru-RU" b="1" dirty="0">
              <a:solidFill>
                <a:srgbClr val="0070C0"/>
              </a:solidFill>
            </a:endParaRPr>
          </a:p>
          <a:p>
            <a:pPr marL="457200" lvl="0" indent="-457200" algn="just">
              <a:spcAft>
                <a:spcPts val="600"/>
              </a:spcAft>
              <a:buFont typeface="Wingdings" panose="05000000000000000000" pitchFamily="2" charset="2"/>
              <a:buChar char="v"/>
            </a:pPr>
            <a:r>
              <a:rPr lang="uk-UA" dirty="0">
                <a:solidFill>
                  <a:srgbClr val="0070C0"/>
                </a:solidFill>
              </a:rPr>
              <a:t>фонд оплати праці найманих працівників – </a:t>
            </a:r>
            <a:r>
              <a:rPr lang="uk-UA" b="1" dirty="0">
                <a:solidFill>
                  <a:srgbClr val="0070C0"/>
                </a:solidFill>
              </a:rPr>
              <a:t>972,3 </a:t>
            </a:r>
            <a:r>
              <a:rPr lang="uk-UA" b="1" dirty="0" err="1">
                <a:solidFill>
                  <a:srgbClr val="0070C0"/>
                </a:solidFill>
              </a:rPr>
              <a:t>млрд.грн</a:t>
            </a:r>
            <a:r>
              <a:rPr lang="uk-UA" b="1" dirty="0">
                <a:solidFill>
                  <a:srgbClr val="0070C0"/>
                </a:solidFill>
              </a:rPr>
              <a:t>.</a:t>
            </a:r>
            <a:endParaRPr lang="ru-RU" b="1" dirty="0">
              <a:solidFill>
                <a:srgbClr val="0070C0"/>
              </a:solidFill>
            </a:endParaRPr>
          </a:p>
          <a:p>
            <a:pPr marL="457200" lvl="0" indent="-457200" algn="just">
              <a:spcAft>
                <a:spcPts val="600"/>
              </a:spcAft>
              <a:buFont typeface="Wingdings" panose="05000000000000000000" pitchFamily="2" charset="2"/>
              <a:buChar char="v"/>
            </a:pPr>
            <a:r>
              <a:rPr lang="uk-UA" dirty="0">
                <a:solidFill>
                  <a:srgbClr val="0070C0"/>
                </a:solidFill>
              </a:rPr>
              <a:t>розмір мінімальної заробітної плати – </a:t>
            </a:r>
            <a:r>
              <a:rPr lang="uk-UA" b="1" dirty="0">
                <a:solidFill>
                  <a:srgbClr val="0070C0"/>
                </a:solidFill>
              </a:rPr>
              <a:t>3723 гривні</a:t>
            </a:r>
            <a:endParaRPr lang="ru-RU" b="1" dirty="0">
              <a:solidFill>
                <a:srgbClr val="0070C0"/>
              </a:solidFill>
            </a:endParaRPr>
          </a:p>
          <a:p>
            <a:pPr marL="457200" lvl="0" indent="-457200" algn="just">
              <a:spcAft>
                <a:spcPts val="600"/>
              </a:spcAft>
              <a:buFont typeface="Wingdings" panose="05000000000000000000" pitchFamily="2" charset="2"/>
              <a:buChar char="v"/>
            </a:pPr>
            <a:r>
              <a:rPr lang="uk-UA" dirty="0">
                <a:solidFill>
                  <a:srgbClr val="0070C0"/>
                </a:solidFill>
              </a:rPr>
              <a:t>розмір посадового окладу працівника І-го тарифного розряду ЄТС – </a:t>
            </a:r>
            <a:r>
              <a:rPr lang="uk-UA" b="1" dirty="0">
                <a:solidFill>
                  <a:srgbClr val="0070C0"/>
                </a:solidFill>
              </a:rPr>
              <a:t>1762 гривні</a:t>
            </a:r>
            <a:endParaRPr lang="ru-RU" b="1" dirty="0">
              <a:solidFill>
                <a:srgbClr val="0070C0"/>
              </a:solidFill>
            </a:endParaRPr>
          </a:p>
          <a:p>
            <a:pPr marL="457200" lvl="0" indent="-457200" algn="just">
              <a:buFont typeface="Wingdings" panose="05000000000000000000" pitchFamily="2" charset="2"/>
              <a:buChar char="v"/>
            </a:pPr>
            <a:r>
              <a:rPr lang="uk-UA" dirty="0">
                <a:solidFill>
                  <a:srgbClr val="0070C0"/>
                </a:solidFill>
              </a:rPr>
              <a:t>прожитковий мінімум на одну особу в розрахунку на місяць</a:t>
            </a:r>
            <a:r>
              <a:rPr lang="uk-UA" dirty="0" smtClean="0">
                <a:solidFill>
                  <a:srgbClr val="0070C0"/>
                </a:solidFill>
              </a:rPr>
              <a:t>:  з </a:t>
            </a:r>
            <a:r>
              <a:rPr lang="uk-UA" dirty="0">
                <a:solidFill>
                  <a:srgbClr val="0070C0"/>
                </a:solidFill>
              </a:rPr>
              <a:t>1 січня 2018 року – 1700 гривень, </a:t>
            </a:r>
            <a:r>
              <a:rPr lang="uk-UA" dirty="0" smtClean="0">
                <a:solidFill>
                  <a:srgbClr val="0070C0"/>
                </a:solidFill>
              </a:rPr>
              <a:t>з </a:t>
            </a:r>
            <a:r>
              <a:rPr lang="uk-UA" dirty="0">
                <a:solidFill>
                  <a:srgbClr val="0070C0"/>
                </a:solidFill>
              </a:rPr>
              <a:t>1 липня – 1777 гривень, </a:t>
            </a:r>
            <a:r>
              <a:rPr lang="uk-UA" dirty="0" smtClean="0">
                <a:solidFill>
                  <a:srgbClr val="0070C0"/>
                </a:solidFill>
              </a:rPr>
              <a:t> з </a:t>
            </a:r>
            <a:r>
              <a:rPr lang="uk-UA" dirty="0">
                <a:solidFill>
                  <a:srgbClr val="0070C0"/>
                </a:solidFill>
              </a:rPr>
              <a:t>1 грудня – 1853 </a:t>
            </a:r>
            <a:r>
              <a:rPr lang="uk-UA" dirty="0" smtClean="0">
                <a:solidFill>
                  <a:srgbClr val="0070C0"/>
                </a:solidFill>
              </a:rPr>
              <a:t>гривні</a:t>
            </a:r>
          </a:p>
          <a:p>
            <a:pPr lvl="0" indent="406400" algn="just">
              <a:lnSpc>
                <a:spcPct val="120000"/>
              </a:lnSpc>
              <a:spcBef>
                <a:spcPts val="0"/>
              </a:spcBef>
            </a:pPr>
            <a:r>
              <a:rPr lang="uk-UA" dirty="0">
                <a:solidFill>
                  <a:srgbClr val="0070C0"/>
                </a:solidFill>
              </a:rPr>
              <a:t>д</a:t>
            </a:r>
            <a:r>
              <a:rPr lang="uk-UA" dirty="0" smtClean="0">
                <a:solidFill>
                  <a:srgbClr val="0070C0"/>
                </a:solidFill>
              </a:rPr>
              <a:t>ля основних соціальних і демографічних груп:</a:t>
            </a:r>
          </a:p>
          <a:p>
            <a:pPr marL="457200" lvl="0" indent="-457200" algn="just">
              <a:spcAft>
                <a:spcPts val="600"/>
              </a:spcAft>
              <a:buFont typeface="Wingdings" panose="05000000000000000000" pitchFamily="2" charset="2"/>
              <a:buChar char="v"/>
            </a:pPr>
            <a:endParaRPr lang="uk-UA" dirty="0">
              <a:solidFill>
                <a:srgbClr val="0070C0"/>
              </a:solidFill>
            </a:endParaRPr>
          </a:p>
          <a:p>
            <a:pPr lvl="0" algn="just">
              <a:spcAft>
                <a:spcPts val="600"/>
              </a:spcAft>
            </a:pPr>
            <a:r>
              <a:rPr lang="uk-UA" dirty="0" smtClean="0">
                <a:solidFill>
                  <a:srgbClr val="0070C0"/>
                </a:solidFill>
              </a:rPr>
              <a:t> </a:t>
            </a:r>
            <a:endParaRPr lang="ru-RU" dirty="0">
              <a:solidFill>
                <a:srgbClr val="0070C0"/>
              </a:solidFill>
            </a:endParaRPr>
          </a:p>
          <a:p>
            <a:pPr marL="457200" indent="-457200" algn="just">
              <a:buFont typeface="Wingdings" panose="05000000000000000000" pitchFamily="2" charset="2"/>
              <a:buChar char="v"/>
            </a:pPr>
            <a:endParaRPr lang="ru-RU" dirty="0">
              <a:solidFill>
                <a:srgbClr val="0070C0"/>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313837191"/>
              </p:ext>
            </p:extLst>
          </p:nvPr>
        </p:nvGraphicFramePr>
        <p:xfrm>
          <a:off x="1066798" y="4800600"/>
          <a:ext cx="7543802" cy="1630680"/>
        </p:xfrm>
        <a:graphic>
          <a:graphicData uri="http://schemas.openxmlformats.org/drawingml/2006/table">
            <a:tbl>
              <a:tblPr firstRow="1" firstCol="1" bandRow="1">
                <a:tableStyleId>{5C22544A-7EE6-4342-B048-85BDC9FD1C3A}</a:tableStyleId>
              </a:tblPr>
              <a:tblGrid>
                <a:gridCol w="1509442">
                  <a:extLst>
                    <a:ext uri="{9D8B030D-6E8A-4147-A177-3AD203B41FA5}">
                      <a16:colId xmlns:a16="http://schemas.microsoft.com/office/drawing/2014/main" xmlns="" val="20000"/>
                    </a:ext>
                  </a:extLst>
                </a:gridCol>
                <a:gridCol w="1508590">
                  <a:extLst>
                    <a:ext uri="{9D8B030D-6E8A-4147-A177-3AD203B41FA5}">
                      <a16:colId xmlns:a16="http://schemas.microsoft.com/office/drawing/2014/main" xmlns="" val="20001"/>
                    </a:ext>
                  </a:extLst>
                </a:gridCol>
                <a:gridCol w="1508590">
                  <a:extLst>
                    <a:ext uri="{9D8B030D-6E8A-4147-A177-3AD203B41FA5}">
                      <a16:colId xmlns:a16="http://schemas.microsoft.com/office/drawing/2014/main" xmlns="" val="20002"/>
                    </a:ext>
                  </a:extLst>
                </a:gridCol>
                <a:gridCol w="1508590">
                  <a:extLst>
                    <a:ext uri="{9D8B030D-6E8A-4147-A177-3AD203B41FA5}">
                      <a16:colId xmlns:a16="http://schemas.microsoft.com/office/drawing/2014/main" xmlns="" val="20003"/>
                    </a:ext>
                  </a:extLst>
                </a:gridCol>
                <a:gridCol w="1508590">
                  <a:extLst>
                    <a:ext uri="{9D8B030D-6E8A-4147-A177-3AD203B41FA5}">
                      <a16:colId xmlns:a16="http://schemas.microsoft.com/office/drawing/2014/main" xmlns="" val="20004"/>
                    </a:ext>
                  </a:extLst>
                </a:gridCol>
              </a:tblGrid>
              <a:tr h="381000">
                <a:tc>
                  <a:txBody>
                    <a:bodyPr/>
                    <a:lstStyle/>
                    <a:p>
                      <a:pPr marL="0" marR="0" algn="ctr">
                        <a:spcBef>
                          <a:spcPts val="600"/>
                        </a:spcBef>
                        <a:spcAft>
                          <a:spcPts val="600"/>
                        </a:spcAft>
                      </a:pPr>
                      <a:r>
                        <a:rPr lang="uk-UA" sz="1600" dirty="0">
                          <a:effectLst/>
                        </a:rPr>
                        <a:t> </a:t>
                      </a:r>
                      <a:endParaRPr lang="ru-RU" sz="2400" dirty="0">
                        <a:effectLst/>
                        <a:latin typeface="Times New Roman"/>
                        <a:ea typeface="Times New Roman"/>
                      </a:endParaRPr>
                    </a:p>
                  </a:txBody>
                  <a:tcPr marL="68580" marR="68580" marT="0" marB="0"/>
                </a:tc>
                <a:tc>
                  <a:txBody>
                    <a:bodyPr/>
                    <a:lstStyle/>
                    <a:p>
                      <a:pPr marL="0" marR="0" algn="ctr">
                        <a:spcBef>
                          <a:spcPts val="600"/>
                        </a:spcBef>
                        <a:spcAft>
                          <a:spcPts val="600"/>
                        </a:spcAft>
                      </a:pPr>
                      <a:r>
                        <a:rPr lang="uk-UA" sz="1600" dirty="0">
                          <a:effectLst/>
                        </a:rPr>
                        <a:t>Діти до 6 років</a:t>
                      </a:r>
                      <a:endParaRPr lang="ru-RU" sz="2400" dirty="0">
                        <a:effectLst/>
                        <a:latin typeface="Times New Roman"/>
                        <a:ea typeface="Times New Roman"/>
                      </a:endParaRPr>
                    </a:p>
                  </a:txBody>
                  <a:tcPr marL="68580" marR="68580" marT="0" marB="0"/>
                </a:tc>
                <a:tc>
                  <a:txBody>
                    <a:bodyPr/>
                    <a:lstStyle/>
                    <a:p>
                      <a:pPr marL="0" marR="0" algn="ctr">
                        <a:spcBef>
                          <a:spcPts val="600"/>
                        </a:spcBef>
                        <a:spcAft>
                          <a:spcPts val="600"/>
                        </a:spcAft>
                      </a:pPr>
                      <a:r>
                        <a:rPr lang="uk-UA" sz="1600" dirty="0">
                          <a:effectLst/>
                        </a:rPr>
                        <a:t>Діти 6 – 18 років</a:t>
                      </a:r>
                      <a:endParaRPr lang="ru-RU" sz="2400" dirty="0">
                        <a:effectLst/>
                        <a:latin typeface="Times New Roman"/>
                        <a:ea typeface="Times New Roman"/>
                      </a:endParaRPr>
                    </a:p>
                  </a:txBody>
                  <a:tcPr marL="68580" marR="68580" marT="0" marB="0"/>
                </a:tc>
                <a:tc>
                  <a:txBody>
                    <a:bodyPr/>
                    <a:lstStyle/>
                    <a:p>
                      <a:pPr marL="0" marR="0" algn="ctr">
                        <a:spcBef>
                          <a:spcPts val="600"/>
                        </a:spcBef>
                        <a:spcAft>
                          <a:spcPts val="600"/>
                        </a:spcAft>
                      </a:pPr>
                      <a:r>
                        <a:rPr lang="uk-UA" sz="1600" dirty="0">
                          <a:effectLst/>
                        </a:rPr>
                        <a:t>Працездатні</a:t>
                      </a:r>
                      <a:endParaRPr lang="ru-RU" sz="2400" dirty="0">
                        <a:effectLst/>
                        <a:latin typeface="Times New Roman"/>
                        <a:ea typeface="Times New Roman"/>
                      </a:endParaRPr>
                    </a:p>
                  </a:txBody>
                  <a:tcPr marL="68580" marR="68580" marT="0" marB="0"/>
                </a:tc>
                <a:tc>
                  <a:txBody>
                    <a:bodyPr/>
                    <a:lstStyle/>
                    <a:p>
                      <a:pPr marL="0" marR="0" algn="ctr">
                        <a:spcBef>
                          <a:spcPts val="600"/>
                        </a:spcBef>
                        <a:spcAft>
                          <a:spcPts val="600"/>
                        </a:spcAft>
                      </a:pPr>
                      <a:r>
                        <a:rPr lang="uk-UA" sz="1600">
                          <a:effectLst/>
                        </a:rPr>
                        <a:t>Непрацездатні</a:t>
                      </a:r>
                      <a:endParaRPr lang="ru-RU" sz="2400">
                        <a:effectLst/>
                        <a:latin typeface="Times New Roman"/>
                        <a:ea typeface="Times New Roman"/>
                      </a:endParaRPr>
                    </a:p>
                  </a:txBody>
                  <a:tcPr marL="68580" marR="68580" marT="0" marB="0"/>
                </a:tc>
                <a:extLst>
                  <a:ext uri="{0D108BD9-81ED-4DB2-BD59-A6C34878D82A}">
                    <a16:rowId xmlns:a16="http://schemas.microsoft.com/office/drawing/2014/main" xmlns="" val="10000"/>
                  </a:ext>
                </a:extLst>
              </a:tr>
              <a:tr h="381000">
                <a:tc>
                  <a:txBody>
                    <a:bodyPr/>
                    <a:lstStyle/>
                    <a:p>
                      <a:pPr marL="0" marR="0" algn="ctr">
                        <a:spcBef>
                          <a:spcPts val="600"/>
                        </a:spcBef>
                        <a:spcAft>
                          <a:spcPts val="600"/>
                        </a:spcAft>
                      </a:pPr>
                      <a:r>
                        <a:rPr lang="uk-UA" sz="1600" dirty="0" smtClean="0">
                          <a:effectLst/>
                        </a:rPr>
                        <a:t>з 01.01.2018</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1 492</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1 860</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1 762</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a:effectLst/>
                        </a:rPr>
                        <a:t>1 373</a:t>
                      </a:r>
                      <a:endParaRPr lang="ru-RU" sz="2400">
                        <a:effectLst/>
                        <a:latin typeface="Times New Roman"/>
                        <a:ea typeface="Times New Roman"/>
                      </a:endParaRPr>
                    </a:p>
                  </a:txBody>
                  <a:tcPr marL="68580" marR="68580" marT="0" marB="0" anchor="ctr"/>
                </a:tc>
                <a:extLst>
                  <a:ext uri="{0D108BD9-81ED-4DB2-BD59-A6C34878D82A}">
                    <a16:rowId xmlns:a16="http://schemas.microsoft.com/office/drawing/2014/main" xmlns="" val="10001"/>
                  </a:ext>
                </a:extLst>
              </a:tr>
              <a:tr h="381000">
                <a:tc>
                  <a:txBody>
                    <a:bodyPr/>
                    <a:lstStyle/>
                    <a:p>
                      <a:pPr marL="0" marR="0" algn="ctr">
                        <a:spcBef>
                          <a:spcPts val="600"/>
                        </a:spcBef>
                        <a:spcAft>
                          <a:spcPts val="600"/>
                        </a:spcAft>
                      </a:pPr>
                      <a:r>
                        <a:rPr lang="uk-UA" sz="1600" dirty="0" smtClean="0">
                          <a:effectLst/>
                        </a:rPr>
                        <a:t>з 01.07.2018</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a:effectLst/>
                        </a:rPr>
                        <a:t>1 559</a:t>
                      </a:r>
                      <a:endParaRPr lang="ru-RU" sz="240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1 944</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1 841</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1 435</a:t>
                      </a:r>
                      <a:endParaRPr lang="ru-RU" sz="2400" dirty="0">
                        <a:effectLst/>
                        <a:latin typeface="Times New Roman"/>
                        <a:ea typeface="Times New Roman"/>
                      </a:endParaRPr>
                    </a:p>
                  </a:txBody>
                  <a:tcPr marL="68580" marR="68580" marT="0" marB="0" anchor="ctr"/>
                </a:tc>
                <a:extLst>
                  <a:ext uri="{0D108BD9-81ED-4DB2-BD59-A6C34878D82A}">
                    <a16:rowId xmlns:a16="http://schemas.microsoft.com/office/drawing/2014/main" xmlns="" val="10002"/>
                  </a:ext>
                </a:extLst>
              </a:tr>
              <a:tr h="381000">
                <a:tc>
                  <a:txBody>
                    <a:bodyPr/>
                    <a:lstStyle/>
                    <a:p>
                      <a:pPr marL="0" marR="0" algn="ctr">
                        <a:spcBef>
                          <a:spcPts val="600"/>
                        </a:spcBef>
                        <a:spcAft>
                          <a:spcPts val="600"/>
                        </a:spcAft>
                      </a:pPr>
                      <a:r>
                        <a:rPr lang="uk-UA" sz="1600" dirty="0" smtClean="0">
                          <a:effectLst/>
                        </a:rPr>
                        <a:t>з 01.11.2018</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a:effectLst/>
                        </a:rPr>
                        <a:t>1 626</a:t>
                      </a:r>
                      <a:endParaRPr lang="ru-RU" sz="240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a:effectLst/>
                        </a:rPr>
                        <a:t>2 027</a:t>
                      </a:r>
                      <a:endParaRPr lang="ru-RU" sz="240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1 921</a:t>
                      </a:r>
                      <a:endParaRPr lang="ru-RU" sz="2400" dirty="0">
                        <a:effectLst/>
                        <a:latin typeface="Times New Roman"/>
                        <a:ea typeface="Times New Roman"/>
                      </a:endParaRPr>
                    </a:p>
                  </a:txBody>
                  <a:tcPr marL="68580" marR="68580" marT="0" marB="0" anchor="ctr"/>
                </a:tc>
                <a:tc>
                  <a:txBody>
                    <a:bodyPr/>
                    <a:lstStyle/>
                    <a:p>
                      <a:pPr marL="0" marR="0" algn="ctr">
                        <a:spcBef>
                          <a:spcPts val="600"/>
                        </a:spcBef>
                        <a:spcAft>
                          <a:spcPts val="600"/>
                        </a:spcAft>
                      </a:pPr>
                      <a:r>
                        <a:rPr lang="uk-UA" sz="1600" dirty="0">
                          <a:effectLst/>
                        </a:rPr>
                        <a:t>1 497</a:t>
                      </a:r>
                      <a:endParaRPr lang="ru-RU" sz="2400" dirty="0">
                        <a:effectLst/>
                        <a:latin typeface="Times New Roman"/>
                        <a:ea typeface="Times New Roman"/>
                      </a:endParaRPr>
                    </a:p>
                  </a:txBody>
                  <a:tcPr marL="68580" marR="68580" marT="0" marB="0"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79274366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305800" cy="685800"/>
          </a:xfrm>
        </p:spPr>
        <p:txBody>
          <a:bodyPr>
            <a:normAutofit/>
          </a:bodyPr>
          <a:lstStyle/>
          <a:p>
            <a:r>
              <a:rPr lang="uk-UA" sz="3400" b="1" dirty="0">
                <a:solidFill>
                  <a:srgbClr val="0070C0"/>
                </a:solidFill>
              </a:rPr>
              <a:t>Особливості бюджету 2018 року</a:t>
            </a:r>
            <a:endParaRPr lang="ru-RU" sz="3400" dirty="0">
              <a:solidFill>
                <a:srgbClr val="0070C0"/>
              </a:solidFill>
            </a:endParaRPr>
          </a:p>
        </p:txBody>
      </p:sp>
      <p:sp>
        <p:nvSpPr>
          <p:cNvPr id="3" name="Объект 2"/>
          <p:cNvSpPr>
            <a:spLocks noGrp="1"/>
          </p:cNvSpPr>
          <p:nvPr>
            <p:ph idx="1"/>
          </p:nvPr>
        </p:nvSpPr>
        <p:spPr>
          <a:xfrm>
            <a:off x="457200" y="990600"/>
            <a:ext cx="8229600" cy="5562600"/>
          </a:xfrm>
        </p:spPr>
        <p:txBody>
          <a:bodyPr>
            <a:normAutofit fontScale="70000" lnSpcReduction="20000"/>
          </a:bodyPr>
          <a:lstStyle/>
          <a:p>
            <a:pPr lvl="0" algn="just">
              <a:spcBef>
                <a:spcPts val="600"/>
              </a:spcBef>
              <a:spcAft>
                <a:spcPts val="600"/>
              </a:spcAft>
              <a:buFont typeface="Wingdings" panose="05000000000000000000" pitchFamily="2" charset="2"/>
              <a:buChar char="v"/>
            </a:pPr>
            <a:r>
              <a:rPr lang="uk-UA" dirty="0" smtClean="0">
                <a:solidFill>
                  <a:srgbClr val="0070C0"/>
                </a:solidFill>
              </a:rPr>
              <a:t>запровадження середньострокового бюджетного планування</a:t>
            </a:r>
            <a:endParaRPr lang="ru-RU" dirty="0" smtClean="0">
              <a:solidFill>
                <a:srgbClr val="0070C0"/>
              </a:solidFill>
            </a:endParaRPr>
          </a:p>
          <a:p>
            <a:pPr lvl="0" algn="just">
              <a:spcBef>
                <a:spcPts val="600"/>
              </a:spcBef>
              <a:spcAft>
                <a:spcPts val="600"/>
              </a:spcAft>
              <a:buFont typeface="Wingdings" panose="05000000000000000000" pitchFamily="2" charset="2"/>
              <a:buChar char="v"/>
            </a:pPr>
            <a:r>
              <a:rPr lang="uk-UA" dirty="0" smtClean="0">
                <a:solidFill>
                  <a:srgbClr val="0070C0"/>
                </a:solidFill>
              </a:rPr>
              <a:t>застосування програмно-цільового методу на рівні місцевих бюджетів, які мають взаємовідносини з державним бюджетом</a:t>
            </a:r>
            <a:endParaRPr lang="ru-RU" dirty="0" smtClean="0">
              <a:solidFill>
                <a:srgbClr val="0070C0"/>
              </a:solidFill>
            </a:endParaRPr>
          </a:p>
          <a:p>
            <a:pPr lvl="0" algn="just">
              <a:spcBef>
                <a:spcPts val="600"/>
              </a:spcBef>
              <a:spcAft>
                <a:spcPts val="600"/>
              </a:spcAft>
              <a:buFont typeface="Wingdings" panose="05000000000000000000" pitchFamily="2" charset="2"/>
              <a:buChar char="v"/>
            </a:pPr>
            <a:r>
              <a:rPr lang="uk-UA" dirty="0" smtClean="0">
                <a:solidFill>
                  <a:srgbClr val="0070C0"/>
                </a:solidFill>
              </a:rPr>
              <a:t>збереження протягом 2018-2019 років норми щодо зарахування 13,44% акцизного податку з виробленого та ввезеного палива до місцевих бюджетів</a:t>
            </a:r>
            <a:endParaRPr lang="ru-RU" dirty="0" smtClean="0">
              <a:solidFill>
                <a:srgbClr val="0070C0"/>
              </a:solidFill>
            </a:endParaRPr>
          </a:p>
          <a:p>
            <a:pPr lvl="0" algn="just">
              <a:spcBef>
                <a:spcPts val="600"/>
              </a:spcBef>
              <a:spcAft>
                <a:spcPts val="600"/>
              </a:spcAft>
              <a:buFont typeface="Wingdings" panose="05000000000000000000" pitchFamily="2" charset="2"/>
              <a:buChar char="v"/>
            </a:pPr>
            <a:r>
              <a:rPr lang="uk-UA" dirty="0" smtClean="0">
                <a:solidFill>
                  <a:srgbClr val="0070C0"/>
                </a:solidFill>
              </a:rPr>
              <a:t>зарахування до місцевих бюджетів 5% рентної плати за користування надрами для видобування нафти, природного газу та газового конденсату, з яких:</a:t>
            </a:r>
            <a:endParaRPr lang="ru-RU" dirty="0" smtClean="0">
              <a:solidFill>
                <a:srgbClr val="0070C0"/>
              </a:solidFill>
            </a:endParaRPr>
          </a:p>
          <a:p>
            <a:pPr marL="798513" indent="-333375">
              <a:spcBef>
                <a:spcPts val="600"/>
              </a:spcBef>
              <a:spcAft>
                <a:spcPts val="600"/>
              </a:spcAft>
              <a:buFont typeface="Wingdings" panose="05000000000000000000" pitchFamily="2" charset="2"/>
              <a:buChar char="ü"/>
            </a:pPr>
            <a:r>
              <a:rPr lang="uk-UA" i="1" dirty="0" smtClean="0">
                <a:solidFill>
                  <a:srgbClr val="0070C0"/>
                </a:solidFill>
              </a:rPr>
              <a:t>3% – до бюджетів міст обласного значення, об’єднаних територіальних громад </a:t>
            </a:r>
          </a:p>
          <a:p>
            <a:pPr marL="798513" indent="-333375">
              <a:spcBef>
                <a:spcPts val="600"/>
              </a:spcBef>
              <a:spcAft>
                <a:spcPts val="600"/>
              </a:spcAft>
              <a:buFont typeface="Wingdings" panose="05000000000000000000" pitchFamily="2" charset="2"/>
              <a:buChar char="ü"/>
            </a:pPr>
            <a:r>
              <a:rPr lang="uk-UA" i="1" dirty="0" smtClean="0">
                <a:solidFill>
                  <a:srgbClr val="0070C0"/>
                </a:solidFill>
              </a:rPr>
              <a:t>2% – до обласних бюджетів,</a:t>
            </a:r>
            <a:endParaRPr lang="ru-RU" i="1" dirty="0" smtClean="0">
              <a:solidFill>
                <a:srgbClr val="0070C0"/>
              </a:solidFill>
            </a:endParaRPr>
          </a:p>
          <a:p>
            <a:pPr marL="798513" indent="-333375">
              <a:spcBef>
                <a:spcPts val="600"/>
              </a:spcBef>
              <a:spcAft>
                <a:spcPts val="600"/>
              </a:spcAft>
              <a:buFont typeface="Wingdings" panose="05000000000000000000" pitchFamily="2" charset="2"/>
              <a:buChar char="ü"/>
            </a:pPr>
            <a:r>
              <a:rPr lang="uk-UA" i="1" dirty="0" smtClean="0">
                <a:solidFill>
                  <a:srgbClr val="0070C0"/>
                </a:solidFill>
              </a:rPr>
              <a:t>2% – до районного бюджету, </a:t>
            </a:r>
            <a:endParaRPr lang="ru-RU" i="1" dirty="0" smtClean="0">
              <a:solidFill>
                <a:srgbClr val="0070C0"/>
              </a:solidFill>
            </a:endParaRPr>
          </a:p>
          <a:p>
            <a:pPr marL="798513" indent="-333375">
              <a:spcBef>
                <a:spcPts val="600"/>
              </a:spcBef>
              <a:spcAft>
                <a:spcPts val="600"/>
              </a:spcAft>
              <a:buFont typeface="Wingdings" panose="05000000000000000000" pitchFamily="2" charset="2"/>
              <a:buChar char="ü"/>
            </a:pPr>
            <a:r>
              <a:rPr lang="uk-UA" i="1" dirty="0" smtClean="0">
                <a:solidFill>
                  <a:srgbClr val="0070C0"/>
                </a:solidFill>
              </a:rPr>
              <a:t>1% – до сільських, селищних, міських міст районного значення бюджетів</a:t>
            </a:r>
            <a:endParaRPr lang="ru-RU" i="1" dirty="0">
              <a:solidFill>
                <a:srgbClr val="0070C0"/>
              </a:solidFill>
            </a:endParaRPr>
          </a:p>
        </p:txBody>
      </p:sp>
    </p:spTree>
    <p:extLst>
      <p:ext uri="{BB962C8B-B14F-4D97-AF65-F5344CB8AC3E}">
        <p14:creationId xmlns:p14="http://schemas.microsoft.com/office/powerpoint/2010/main" val="327507323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152400"/>
            <a:ext cx="8229600" cy="715962"/>
          </a:xfrm>
        </p:spPr>
        <p:txBody>
          <a:bodyPr>
            <a:normAutofit/>
          </a:bodyPr>
          <a:lstStyle/>
          <a:p>
            <a:r>
              <a:rPr lang="uk-UA" sz="3400" b="1" dirty="0" smtClean="0">
                <a:solidFill>
                  <a:srgbClr val="0070C0"/>
                </a:solidFill>
              </a:rPr>
              <a:t>Особливості бюджету 2018 року</a:t>
            </a:r>
            <a:endParaRPr lang="ru-RU" sz="3400" dirty="0"/>
          </a:p>
        </p:txBody>
      </p:sp>
      <p:sp>
        <p:nvSpPr>
          <p:cNvPr id="3" name="Объект 2"/>
          <p:cNvSpPr>
            <a:spLocks noGrp="1"/>
          </p:cNvSpPr>
          <p:nvPr>
            <p:ph idx="1"/>
          </p:nvPr>
        </p:nvSpPr>
        <p:spPr>
          <a:xfrm>
            <a:off x="457200" y="762000"/>
            <a:ext cx="8229600" cy="5791200"/>
          </a:xfrm>
        </p:spPr>
        <p:txBody>
          <a:bodyPr>
            <a:noAutofit/>
          </a:bodyPr>
          <a:lstStyle/>
          <a:p>
            <a:pPr algn="just">
              <a:spcBef>
                <a:spcPts val="600"/>
              </a:spcBef>
              <a:spcAft>
                <a:spcPts val="600"/>
              </a:spcAft>
              <a:buFont typeface="Wingdings" panose="05000000000000000000" pitchFamily="2" charset="2"/>
              <a:buChar char="v"/>
            </a:pPr>
            <a:r>
              <a:rPr lang="uk-UA" sz="2200" dirty="0">
                <a:solidFill>
                  <a:srgbClr val="0070C0"/>
                </a:solidFill>
              </a:rPr>
              <a:t>видатки на оплату комунальних послуг та енергоносіїв пропонується розраховувати виходячи з планових показників розпису зі змінами, збільшеними в середньому на коефіцієнт 1,1</a:t>
            </a:r>
            <a:endParaRPr lang="ru-RU" sz="2200" dirty="0">
              <a:solidFill>
                <a:srgbClr val="0070C0"/>
              </a:solidFill>
            </a:endParaRPr>
          </a:p>
          <a:p>
            <a:pPr algn="just">
              <a:spcBef>
                <a:spcPts val="600"/>
              </a:spcBef>
              <a:spcAft>
                <a:spcPts val="600"/>
              </a:spcAft>
              <a:buFont typeface="Wingdings" panose="05000000000000000000" pitchFamily="2" charset="2"/>
              <a:buChar char="v"/>
            </a:pPr>
            <a:r>
              <a:rPr lang="uk-UA" sz="2200" dirty="0">
                <a:solidFill>
                  <a:srgbClr val="0070C0"/>
                </a:solidFill>
              </a:rPr>
              <a:t>надання місцевими бюджетам додаткової дотації на фінансування переданих з державного бюджету видатків з утримання закладів освіти та охорони здоров’я</a:t>
            </a:r>
            <a:endParaRPr lang="ru-RU" sz="2200" dirty="0">
              <a:solidFill>
                <a:srgbClr val="0070C0"/>
              </a:solidFill>
            </a:endParaRPr>
          </a:p>
          <a:p>
            <a:pPr algn="just">
              <a:spcBef>
                <a:spcPts val="600"/>
              </a:spcBef>
              <a:spcAft>
                <a:spcPts val="600"/>
              </a:spcAft>
              <a:buFont typeface="Wingdings" panose="05000000000000000000" pitchFamily="2" charset="2"/>
              <a:buChar char="v"/>
            </a:pPr>
            <a:r>
              <a:rPr lang="uk-UA" sz="2200" dirty="0">
                <a:solidFill>
                  <a:srgbClr val="0070C0"/>
                </a:solidFill>
              </a:rPr>
              <a:t>встановлення національного тарифу (</a:t>
            </a:r>
            <a:r>
              <a:rPr lang="uk-UA" sz="2200" dirty="0" err="1">
                <a:solidFill>
                  <a:srgbClr val="0070C0"/>
                </a:solidFill>
              </a:rPr>
              <a:t>капітаційної</a:t>
            </a:r>
            <a:r>
              <a:rPr lang="uk-UA" sz="2200" dirty="0">
                <a:solidFill>
                  <a:srgbClr val="0070C0"/>
                </a:solidFill>
              </a:rPr>
              <a:t> ставки) на первинну медичну допомогу з розрахунку на 2018 рік – 370 гривень</a:t>
            </a:r>
            <a:endParaRPr lang="ru-RU" sz="2200" dirty="0">
              <a:solidFill>
                <a:srgbClr val="0070C0"/>
              </a:solidFill>
            </a:endParaRPr>
          </a:p>
          <a:p>
            <a:pPr algn="just">
              <a:spcBef>
                <a:spcPts val="600"/>
              </a:spcBef>
              <a:spcAft>
                <a:spcPts val="600"/>
              </a:spcAft>
              <a:buFont typeface="Wingdings" panose="05000000000000000000" pitchFamily="2" charset="2"/>
              <a:buChar char="v"/>
            </a:pPr>
            <a:r>
              <a:rPr lang="uk-UA" sz="2200" dirty="0">
                <a:solidFill>
                  <a:srgbClr val="0070C0"/>
                </a:solidFill>
              </a:rPr>
              <a:t>обсяг освітньої субвенції з державного бюджету місцевим бюджетам у буде визначатися на основі нової формули, яка враховуватиме нормативну наповнюваність класів</a:t>
            </a:r>
            <a:endParaRPr lang="ru-RU" sz="2200" dirty="0">
              <a:solidFill>
                <a:srgbClr val="0070C0"/>
              </a:solidFill>
            </a:endParaRPr>
          </a:p>
          <a:p>
            <a:pPr algn="just">
              <a:spcBef>
                <a:spcPts val="600"/>
              </a:spcBef>
              <a:spcAft>
                <a:spcPts val="600"/>
              </a:spcAft>
              <a:buFont typeface="Wingdings" panose="05000000000000000000" pitchFamily="2" charset="2"/>
              <a:buChar char="v"/>
            </a:pPr>
            <a:r>
              <a:rPr lang="uk-UA" sz="2200" dirty="0">
                <a:solidFill>
                  <a:srgbClr val="0070C0"/>
                </a:solidFill>
              </a:rPr>
              <a:t>у складі спеціального фонду державного бюджету створюється Державний дорожній фонд</a:t>
            </a:r>
            <a:endParaRPr lang="ru-RU" sz="2200" dirty="0">
              <a:solidFill>
                <a:srgbClr val="0070C0"/>
              </a:solidFill>
            </a:endParaRPr>
          </a:p>
        </p:txBody>
      </p:sp>
    </p:spTree>
    <p:extLst>
      <p:ext uri="{BB962C8B-B14F-4D97-AF65-F5344CB8AC3E}">
        <p14:creationId xmlns:p14="http://schemas.microsoft.com/office/powerpoint/2010/main" val="409223933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Autofit/>
          </a:bodyPr>
          <a:lstStyle/>
          <a:p>
            <a:r>
              <a:rPr lang="uk-UA" sz="3200" b="1" dirty="0">
                <a:solidFill>
                  <a:srgbClr val="0070C0"/>
                </a:solidFill>
              </a:rPr>
              <a:t>Державний дорожній фонд</a:t>
            </a:r>
            <a:r>
              <a:rPr lang="uk-UA" sz="3200" b="1" dirty="0" smtClean="0">
                <a:solidFill>
                  <a:srgbClr val="0070C0"/>
                </a:solidFill>
              </a:rPr>
              <a:t/>
            </a:r>
            <a:br>
              <a:rPr lang="uk-UA" sz="3200" b="1" dirty="0" smtClean="0">
                <a:solidFill>
                  <a:srgbClr val="0070C0"/>
                </a:solidFill>
              </a:rPr>
            </a:br>
            <a:endParaRPr lang="ru-RU" sz="3200" b="1" dirty="0">
              <a:solidFill>
                <a:srgbClr val="0070C0"/>
              </a:solidFill>
            </a:endParaRPr>
          </a:p>
        </p:txBody>
      </p:sp>
      <p:sp>
        <p:nvSpPr>
          <p:cNvPr id="3" name="Объект 2"/>
          <p:cNvSpPr>
            <a:spLocks noGrp="1"/>
          </p:cNvSpPr>
          <p:nvPr>
            <p:ph idx="1"/>
          </p:nvPr>
        </p:nvSpPr>
        <p:spPr>
          <a:xfrm>
            <a:off x="457200" y="762000"/>
            <a:ext cx="8229600" cy="5715000"/>
          </a:xfrm>
        </p:spPr>
        <p:txBody>
          <a:bodyPr>
            <a:normAutofit fontScale="55000" lnSpcReduction="20000"/>
          </a:bodyPr>
          <a:lstStyle/>
          <a:p>
            <a:pPr marL="0" indent="0">
              <a:buNone/>
            </a:pPr>
            <a:r>
              <a:rPr lang="uk-UA" b="1" dirty="0">
                <a:solidFill>
                  <a:srgbClr val="0070C0"/>
                </a:solidFill>
              </a:rPr>
              <a:t>ДОХІДНА ЧАСТИНА ДОРОЖНЬОГО ФОНДУ ФОРМУЄТЬСЯ ЗА РАХУНОК</a:t>
            </a:r>
            <a:r>
              <a:rPr lang="uk-UA" b="1" dirty="0" smtClean="0">
                <a:solidFill>
                  <a:srgbClr val="0070C0"/>
                </a:solidFill>
              </a:rPr>
              <a:t>:</a:t>
            </a:r>
          </a:p>
          <a:p>
            <a:pPr marL="0" indent="0">
              <a:buNone/>
            </a:pPr>
            <a:endParaRPr lang="uk-UA" sz="1100" dirty="0" smtClean="0">
              <a:solidFill>
                <a:srgbClr val="0070C0"/>
              </a:solidFill>
            </a:endParaRPr>
          </a:p>
          <a:p>
            <a:pPr marL="290513" indent="-290513">
              <a:spcBef>
                <a:spcPts val="600"/>
              </a:spcBef>
              <a:spcAft>
                <a:spcPts val="600"/>
              </a:spcAft>
              <a:buSzPct val="95000"/>
              <a:buFont typeface="+mj-lt"/>
              <a:buAutoNum type="arabicPeriod"/>
            </a:pPr>
            <a:r>
              <a:rPr lang="uk-UA" sz="3600" dirty="0" smtClean="0">
                <a:solidFill>
                  <a:srgbClr val="0070C0"/>
                </a:solidFill>
              </a:rPr>
              <a:t>акцизного </a:t>
            </a:r>
            <a:r>
              <a:rPr lang="uk-UA" sz="3600" dirty="0">
                <a:solidFill>
                  <a:srgbClr val="0070C0"/>
                </a:solidFill>
              </a:rPr>
              <a:t>податку з вироблених в Україні пального і транспортних засобів </a:t>
            </a:r>
            <a:r>
              <a:rPr lang="uk-UA" sz="3300" i="1" dirty="0">
                <a:solidFill>
                  <a:srgbClr val="0070C0"/>
                </a:solidFill>
              </a:rPr>
              <a:t>(у 2018 році – 50%, у 2019 році – 75%, у 2020 році – 100</a:t>
            </a:r>
            <a:r>
              <a:rPr lang="uk-UA" sz="3300" i="1" dirty="0" smtClean="0">
                <a:solidFill>
                  <a:srgbClr val="0070C0"/>
                </a:solidFill>
              </a:rPr>
              <a:t>%)</a:t>
            </a:r>
            <a:endParaRPr lang="ru-RU" sz="3300" dirty="0">
              <a:solidFill>
                <a:srgbClr val="0070C0"/>
              </a:solidFill>
            </a:endParaRPr>
          </a:p>
          <a:p>
            <a:pPr marL="290513" indent="-290513">
              <a:spcBef>
                <a:spcPts val="600"/>
              </a:spcBef>
              <a:spcAft>
                <a:spcPts val="600"/>
              </a:spcAft>
              <a:buFont typeface="+mj-lt"/>
              <a:buAutoNum type="arabicPeriod"/>
            </a:pPr>
            <a:r>
              <a:rPr lang="uk-UA" sz="3600" dirty="0" smtClean="0">
                <a:solidFill>
                  <a:srgbClr val="0070C0"/>
                </a:solidFill>
              </a:rPr>
              <a:t>акцизного </a:t>
            </a:r>
            <a:r>
              <a:rPr lang="uk-UA" sz="3600" dirty="0">
                <a:solidFill>
                  <a:srgbClr val="0070C0"/>
                </a:solidFill>
              </a:rPr>
              <a:t>податку з ввезених на митну територію України пального і транспортних засобів </a:t>
            </a:r>
            <a:r>
              <a:rPr lang="uk-UA" sz="3300" i="1" dirty="0">
                <a:solidFill>
                  <a:srgbClr val="0070C0"/>
                </a:solidFill>
              </a:rPr>
              <a:t>(у 2018 році – 50%, у 2019 році – 75%, у 2020 </a:t>
            </a:r>
            <a:r>
              <a:rPr lang="uk-UA" sz="3300" i="1" dirty="0" smtClean="0">
                <a:solidFill>
                  <a:srgbClr val="0070C0"/>
                </a:solidFill>
              </a:rPr>
              <a:t>році </a:t>
            </a:r>
            <a:r>
              <a:rPr lang="uk-UA" sz="3300" i="1" dirty="0">
                <a:solidFill>
                  <a:srgbClr val="0070C0"/>
                </a:solidFill>
              </a:rPr>
              <a:t>– 100</a:t>
            </a:r>
            <a:r>
              <a:rPr lang="uk-UA" sz="3300" i="1" dirty="0" smtClean="0">
                <a:solidFill>
                  <a:srgbClr val="0070C0"/>
                </a:solidFill>
              </a:rPr>
              <a:t>%)</a:t>
            </a:r>
            <a:endParaRPr lang="ru-RU" sz="3300" dirty="0">
              <a:solidFill>
                <a:srgbClr val="0070C0"/>
              </a:solidFill>
            </a:endParaRPr>
          </a:p>
          <a:p>
            <a:pPr marL="290513" indent="-290513">
              <a:spcBef>
                <a:spcPts val="600"/>
              </a:spcBef>
              <a:spcAft>
                <a:spcPts val="600"/>
              </a:spcAft>
              <a:buFont typeface="+mj-lt"/>
              <a:buAutoNum type="arabicPeriod"/>
            </a:pPr>
            <a:r>
              <a:rPr lang="uk-UA" sz="3600" dirty="0" smtClean="0">
                <a:solidFill>
                  <a:srgbClr val="0070C0"/>
                </a:solidFill>
              </a:rPr>
              <a:t>ввізного </a:t>
            </a:r>
            <a:r>
              <a:rPr lang="uk-UA" sz="3600" dirty="0">
                <a:solidFill>
                  <a:srgbClr val="0070C0"/>
                </a:solidFill>
              </a:rPr>
              <a:t>мита на нафтопродукти і транспортні засоби та шини до них </a:t>
            </a:r>
            <a:r>
              <a:rPr lang="uk-UA" sz="3600" dirty="0" smtClean="0">
                <a:solidFill>
                  <a:srgbClr val="0070C0"/>
                </a:solidFill>
              </a:rPr>
              <a:t>  </a:t>
            </a:r>
            <a:r>
              <a:rPr lang="uk-UA" sz="3300" i="1" dirty="0" smtClean="0">
                <a:solidFill>
                  <a:srgbClr val="0070C0"/>
                </a:solidFill>
              </a:rPr>
              <a:t>(</a:t>
            </a:r>
            <a:r>
              <a:rPr lang="uk-UA" sz="3300" i="1" dirty="0">
                <a:solidFill>
                  <a:srgbClr val="0070C0"/>
                </a:solidFill>
              </a:rPr>
              <a:t>у 2018 році – 50%, у 2019  році – 75%, у 2020 році – 100</a:t>
            </a:r>
            <a:r>
              <a:rPr lang="uk-UA" sz="3300" i="1" dirty="0" smtClean="0">
                <a:solidFill>
                  <a:srgbClr val="0070C0"/>
                </a:solidFill>
              </a:rPr>
              <a:t>%)</a:t>
            </a:r>
            <a:endParaRPr lang="ru-RU" sz="3300" dirty="0">
              <a:solidFill>
                <a:srgbClr val="0070C0"/>
              </a:solidFill>
            </a:endParaRPr>
          </a:p>
          <a:p>
            <a:pPr marL="290513" indent="-290513">
              <a:spcBef>
                <a:spcPts val="600"/>
              </a:spcBef>
              <a:spcAft>
                <a:spcPts val="600"/>
              </a:spcAft>
              <a:buFont typeface="+mj-lt"/>
              <a:buAutoNum type="arabicPeriod"/>
            </a:pPr>
            <a:r>
              <a:rPr lang="uk-UA" sz="3600" dirty="0" smtClean="0">
                <a:solidFill>
                  <a:srgbClr val="0070C0"/>
                </a:solidFill>
              </a:rPr>
              <a:t>плати </a:t>
            </a:r>
            <a:r>
              <a:rPr lang="uk-UA" sz="3600" dirty="0">
                <a:solidFill>
                  <a:srgbClr val="0070C0"/>
                </a:solidFill>
              </a:rPr>
              <a:t>за проїзд автомобільними дорогами транспортних засобів та інших самохідних машин і механізмів, вагові або габаритні параметри яких перевищують </a:t>
            </a:r>
            <a:r>
              <a:rPr lang="uk-UA" sz="3600" dirty="0" smtClean="0">
                <a:solidFill>
                  <a:srgbClr val="0070C0"/>
                </a:solidFill>
              </a:rPr>
              <a:t>нормативні</a:t>
            </a:r>
            <a:endParaRPr lang="ru-RU" sz="3600" dirty="0">
              <a:solidFill>
                <a:srgbClr val="0070C0"/>
              </a:solidFill>
            </a:endParaRPr>
          </a:p>
          <a:p>
            <a:pPr marL="290513" indent="-290513">
              <a:spcBef>
                <a:spcPts val="600"/>
              </a:spcBef>
              <a:spcAft>
                <a:spcPts val="600"/>
              </a:spcAft>
              <a:buFont typeface="+mj-lt"/>
              <a:buAutoNum type="arabicPeriod"/>
            </a:pPr>
            <a:r>
              <a:rPr lang="uk-UA" sz="3600" dirty="0" smtClean="0">
                <a:solidFill>
                  <a:srgbClr val="0070C0"/>
                </a:solidFill>
              </a:rPr>
              <a:t>коштів </a:t>
            </a:r>
            <a:r>
              <a:rPr lang="uk-UA" sz="3600" dirty="0">
                <a:solidFill>
                  <a:srgbClr val="0070C0"/>
                </a:solidFill>
              </a:rPr>
              <a:t>спеціального фонду Державного бюджету України, отриманих шляхом залучення державою кредитів (позик) від банків, іноземних держав і міжнародних фінансових організацій на розвиток мережі та утримання автомобільних доріг загального </a:t>
            </a:r>
            <a:r>
              <a:rPr lang="uk-UA" sz="3600" dirty="0" smtClean="0">
                <a:solidFill>
                  <a:srgbClr val="0070C0"/>
                </a:solidFill>
              </a:rPr>
              <a:t>користування</a:t>
            </a:r>
            <a:endParaRPr lang="ru-RU" sz="3600" dirty="0">
              <a:solidFill>
                <a:srgbClr val="0070C0"/>
              </a:solidFill>
            </a:endParaRPr>
          </a:p>
          <a:p>
            <a:pPr marL="290513" indent="-290513">
              <a:spcBef>
                <a:spcPts val="600"/>
              </a:spcBef>
              <a:spcAft>
                <a:spcPts val="600"/>
              </a:spcAft>
              <a:buFont typeface="+mj-lt"/>
              <a:buAutoNum type="arabicPeriod"/>
            </a:pPr>
            <a:r>
              <a:rPr lang="uk-UA" sz="3600" dirty="0" smtClean="0">
                <a:solidFill>
                  <a:srgbClr val="0070C0"/>
                </a:solidFill>
              </a:rPr>
              <a:t>плати </a:t>
            </a:r>
            <a:r>
              <a:rPr lang="uk-UA" sz="3600" dirty="0">
                <a:solidFill>
                  <a:srgbClr val="0070C0"/>
                </a:solidFill>
              </a:rPr>
              <a:t>за проїзд платними автомобільними дорогами загального користування державного </a:t>
            </a:r>
            <a:r>
              <a:rPr lang="uk-UA" sz="3600" dirty="0" smtClean="0">
                <a:solidFill>
                  <a:srgbClr val="0070C0"/>
                </a:solidFill>
              </a:rPr>
              <a:t>значення</a:t>
            </a:r>
            <a:endParaRPr lang="ru-RU" sz="3600" dirty="0">
              <a:solidFill>
                <a:srgbClr val="0070C0"/>
              </a:solidFill>
            </a:endParaRPr>
          </a:p>
          <a:p>
            <a:pPr marL="290513" indent="-290513">
              <a:spcBef>
                <a:spcPts val="600"/>
              </a:spcBef>
              <a:spcAft>
                <a:spcPts val="600"/>
              </a:spcAft>
              <a:buFont typeface="+mj-lt"/>
              <a:buAutoNum type="arabicPeriod"/>
            </a:pPr>
            <a:r>
              <a:rPr lang="uk-UA" sz="3600" dirty="0" smtClean="0">
                <a:solidFill>
                  <a:srgbClr val="0070C0"/>
                </a:solidFill>
              </a:rPr>
              <a:t>інших </a:t>
            </a:r>
            <a:r>
              <a:rPr lang="uk-UA" sz="3600" dirty="0">
                <a:solidFill>
                  <a:srgbClr val="0070C0"/>
                </a:solidFill>
              </a:rPr>
              <a:t>надходжень, передбачених Державним бюджетом України</a:t>
            </a:r>
            <a:endParaRPr lang="ru-RU" sz="3600" dirty="0">
              <a:solidFill>
                <a:srgbClr val="0070C0"/>
              </a:solidFill>
            </a:endParaRPr>
          </a:p>
        </p:txBody>
      </p:sp>
    </p:spTree>
    <p:extLst>
      <p:ext uri="{BB962C8B-B14F-4D97-AF65-F5344CB8AC3E}">
        <p14:creationId xmlns:p14="http://schemas.microsoft.com/office/powerpoint/2010/main" val="168275155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Autofit/>
          </a:bodyPr>
          <a:lstStyle/>
          <a:p>
            <a:r>
              <a:rPr lang="uk-UA" sz="3200" b="1" dirty="0">
                <a:solidFill>
                  <a:srgbClr val="0070C0"/>
                </a:solidFill>
              </a:rPr>
              <a:t>Державний дорожній фонд</a:t>
            </a:r>
            <a:r>
              <a:rPr lang="uk-UA" sz="3200" b="1" dirty="0" smtClean="0">
                <a:solidFill>
                  <a:srgbClr val="0070C0"/>
                </a:solidFill>
              </a:rPr>
              <a:t/>
            </a:r>
            <a:br>
              <a:rPr lang="uk-UA" sz="3200" b="1" dirty="0" smtClean="0">
                <a:solidFill>
                  <a:srgbClr val="0070C0"/>
                </a:solidFill>
              </a:rPr>
            </a:br>
            <a:endParaRPr lang="ru-RU" sz="3200" b="1" dirty="0">
              <a:solidFill>
                <a:srgbClr val="0070C0"/>
              </a:solidFill>
            </a:endParaRPr>
          </a:p>
        </p:txBody>
      </p:sp>
      <p:sp>
        <p:nvSpPr>
          <p:cNvPr id="3" name="Объект 2"/>
          <p:cNvSpPr>
            <a:spLocks noGrp="1"/>
          </p:cNvSpPr>
          <p:nvPr>
            <p:ph idx="1"/>
          </p:nvPr>
        </p:nvSpPr>
        <p:spPr>
          <a:xfrm>
            <a:off x="457200" y="762000"/>
            <a:ext cx="8229600" cy="5715000"/>
          </a:xfrm>
        </p:spPr>
        <p:txBody>
          <a:bodyPr>
            <a:normAutofit fontScale="85000" lnSpcReduction="20000"/>
          </a:bodyPr>
          <a:lstStyle/>
          <a:p>
            <a:pPr marL="0" indent="0">
              <a:buNone/>
            </a:pPr>
            <a:r>
              <a:rPr lang="uk-UA" sz="2100" b="1" dirty="0">
                <a:solidFill>
                  <a:srgbClr val="0070C0"/>
                </a:solidFill>
              </a:rPr>
              <a:t>КОШТИ ДЕРЖАВНОГО ДОРОЖНЬОГО ФОНДУ СПРЯМОВУЮТЬСЯ НА:</a:t>
            </a:r>
            <a:endParaRPr lang="ru-RU" sz="2100" dirty="0">
              <a:solidFill>
                <a:srgbClr val="0070C0"/>
              </a:solidFill>
            </a:endParaRPr>
          </a:p>
          <a:p>
            <a:pPr marL="0" indent="0">
              <a:buNone/>
            </a:pPr>
            <a:endParaRPr lang="uk-UA" sz="1100" dirty="0" smtClean="0">
              <a:solidFill>
                <a:srgbClr val="0070C0"/>
              </a:solidFill>
            </a:endParaRPr>
          </a:p>
          <a:p>
            <a:pPr marL="290513" indent="-290513" algn="just">
              <a:lnSpc>
                <a:spcPct val="90000"/>
              </a:lnSpc>
              <a:spcBef>
                <a:spcPts val="600"/>
              </a:spcBef>
              <a:spcAft>
                <a:spcPts val="600"/>
              </a:spcAft>
              <a:buSzPct val="95000"/>
              <a:buFont typeface="+mj-lt"/>
              <a:buAutoNum type="arabicPeriod"/>
            </a:pPr>
            <a:r>
              <a:rPr lang="uk-UA" sz="2400" dirty="0">
                <a:solidFill>
                  <a:srgbClr val="0070C0"/>
                </a:solidFill>
              </a:rPr>
              <a:t>фінансове забезпечення будівництва, реконструкції, ремонту і утримання автомобільних доріг загального користування державного </a:t>
            </a:r>
            <a:r>
              <a:rPr lang="uk-UA" sz="2400" dirty="0" smtClean="0">
                <a:solidFill>
                  <a:srgbClr val="0070C0"/>
                </a:solidFill>
              </a:rPr>
              <a:t>значення</a:t>
            </a:r>
            <a:endParaRPr lang="ru-RU" sz="2400" dirty="0">
              <a:solidFill>
                <a:srgbClr val="0070C0"/>
              </a:solidFill>
            </a:endParaRPr>
          </a:p>
          <a:p>
            <a:pPr marL="290513" indent="-290513" algn="just">
              <a:lnSpc>
                <a:spcPct val="90000"/>
              </a:lnSpc>
              <a:spcBef>
                <a:spcPts val="600"/>
              </a:spcBef>
              <a:spcAft>
                <a:spcPts val="600"/>
              </a:spcAft>
              <a:buSzPct val="95000"/>
              <a:buFont typeface="+mj-lt"/>
              <a:buAutoNum type="arabicPeriod"/>
            </a:pPr>
            <a:r>
              <a:rPr lang="uk-UA" sz="2400" dirty="0">
                <a:solidFill>
                  <a:srgbClr val="0070C0"/>
                </a:solidFill>
              </a:rPr>
              <a:t>фінансове забезпечення будівництва, реконструкції, ремонту і </a:t>
            </a:r>
            <a:r>
              <a:rPr lang="uk-UA" sz="2400" u="sng" dirty="0">
                <a:solidFill>
                  <a:srgbClr val="0070C0"/>
                </a:solidFill>
              </a:rPr>
              <a:t>утримання автомобільних доріг загального користування місцевого значення</a:t>
            </a:r>
            <a:r>
              <a:rPr lang="uk-UA" sz="2400" dirty="0">
                <a:solidFill>
                  <a:srgbClr val="0070C0"/>
                </a:solidFill>
              </a:rPr>
              <a:t>, вулиць і доріг комунальної власності у населених пунктах у вигляді субвенції з державного бюджету місцевим </a:t>
            </a:r>
            <a:r>
              <a:rPr lang="uk-UA" sz="2400" dirty="0" smtClean="0">
                <a:solidFill>
                  <a:srgbClr val="0070C0"/>
                </a:solidFill>
              </a:rPr>
              <a:t>бюджетам.</a:t>
            </a:r>
          </a:p>
          <a:p>
            <a:pPr marL="290513" indent="57150" algn="just">
              <a:lnSpc>
                <a:spcPct val="90000"/>
              </a:lnSpc>
              <a:spcBef>
                <a:spcPts val="600"/>
              </a:spcBef>
              <a:spcAft>
                <a:spcPts val="600"/>
              </a:spcAft>
              <a:buNone/>
            </a:pPr>
            <a:r>
              <a:rPr lang="uk-UA" sz="2400" i="1" dirty="0" smtClean="0">
                <a:solidFill>
                  <a:srgbClr val="0070C0"/>
                </a:solidFill>
              </a:rPr>
              <a:t>Субвенція </a:t>
            </a:r>
            <a:r>
              <a:rPr lang="uk-UA" sz="2400" i="1" dirty="0">
                <a:solidFill>
                  <a:srgbClr val="0070C0"/>
                </a:solidFill>
              </a:rPr>
              <a:t>розподіляється між місцевими бюджетами залежно від протяжності автомобільних доріг загального користування місцевого значення відповідної адміністративно-територіальної одиниці станом на 1 січня року, що передує плановому. Зазначена субвенція може спрямовуватися на будівництво, реконструкцію, ремонт і утримання вулиць і доріг комунальної власності у населених пунктах у розмірі не більше 20 відсотків обсягу такої субвенції, затвердженого законом про Державний бюджет України на відповідний рік для відповідного місцевого </a:t>
            </a:r>
            <a:r>
              <a:rPr lang="uk-UA" sz="2400" i="1" dirty="0" smtClean="0">
                <a:solidFill>
                  <a:srgbClr val="0070C0"/>
                </a:solidFill>
              </a:rPr>
              <a:t>бюджету</a:t>
            </a:r>
            <a:endParaRPr lang="ru-RU" sz="2400" i="1" dirty="0">
              <a:solidFill>
                <a:srgbClr val="0070C0"/>
              </a:solidFill>
            </a:endParaRPr>
          </a:p>
          <a:p>
            <a:pPr marL="290513" indent="-290513" algn="just">
              <a:lnSpc>
                <a:spcPct val="90000"/>
              </a:lnSpc>
              <a:spcBef>
                <a:spcPts val="600"/>
              </a:spcBef>
              <a:spcAft>
                <a:spcPts val="600"/>
              </a:spcAft>
              <a:buSzPct val="95000"/>
              <a:buFont typeface="+mj-lt"/>
              <a:buAutoNum type="arabicPeriod" startAt="3"/>
            </a:pPr>
            <a:r>
              <a:rPr lang="uk-UA" sz="2400" dirty="0">
                <a:solidFill>
                  <a:srgbClr val="0070C0"/>
                </a:solidFill>
              </a:rPr>
              <a:t>виконання боргових зобов’язань за запозиченнями, отриманими державою або під державні гарантії, на розвиток та утримання мережі автомобільних доріг загального </a:t>
            </a:r>
            <a:r>
              <a:rPr lang="uk-UA" sz="2400" dirty="0" smtClean="0">
                <a:solidFill>
                  <a:srgbClr val="0070C0"/>
                </a:solidFill>
              </a:rPr>
              <a:t>користування</a:t>
            </a:r>
            <a:endParaRPr lang="ru-RU" sz="2400" dirty="0">
              <a:solidFill>
                <a:srgbClr val="0070C0"/>
              </a:solidFill>
            </a:endParaRPr>
          </a:p>
          <a:p>
            <a:pPr marL="290513" indent="-290513" algn="just">
              <a:lnSpc>
                <a:spcPct val="90000"/>
              </a:lnSpc>
              <a:spcBef>
                <a:spcPts val="600"/>
              </a:spcBef>
              <a:spcAft>
                <a:spcPts val="600"/>
              </a:spcAft>
              <a:buSzPct val="95000"/>
              <a:buFont typeface="+mj-lt"/>
              <a:buAutoNum type="arabicPeriod" startAt="3"/>
            </a:pPr>
            <a:r>
              <a:rPr lang="uk-UA" sz="2400" dirty="0">
                <a:solidFill>
                  <a:srgbClr val="0070C0"/>
                </a:solidFill>
              </a:rPr>
              <a:t>фінансове забезпечення заходів із забезпечення безпеки дорожнього руху відповідно до державних програм</a:t>
            </a:r>
            <a:endParaRPr lang="ru-RU" sz="2400" dirty="0">
              <a:solidFill>
                <a:srgbClr val="0070C0"/>
              </a:solidFill>
            </a:endParaRPr>
          </a:p>
        </p:txBody>
      </p:sp>
    </p:spTree>
    <p:extLst>
      <p:ext uri="{BB962C8B-B14F-4D97-AF65-F5344CB8AC3E}">
        <p14:creationId xmlns:p14="http://schemas.microsoft.com/office/powerpoint/2010/main" val="205990394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Autofit/>
          </a:bodyPr>
          <a:lstStyle/>
          <a:p>
            <a:r>
              <a:rPr lang="uk-UA" sz="3200" b="1" dirty="0">
                <a:solidFill>
                  <a:srgbClr val="0070C0"/>
                </a:solidFill>
              </a:rPr>
              <a:t>Державний дорожній фонд</a:t>
            </a:r>
            <a:r>
              <a:rPr lang="uk-UA" sz="3200" b="1" dirty="0" smtClean="0">
                <a:solidFill>
                  <a:srgbClr val="0070C0"/>
                </a:solidFill>
              </a:rPr>
              <a:t/>
            </a:r>
            <a:br>
              <a:rPr lang="uk-UA" sz="3200" b="1" dirty="0" smtClean="0">
                <a:solidFill>
                  <a:srgbClr val="0070C0"/>
                </a:solidFill>
              </a:rPr>
            </a:br>
            <a:endParaRPr lang="ru-RU" sz="3200" b="1" dirty="0">
              <a:solidFill>
                <a:srgbClr val="0070C0"/>
              </a:solidFill>
            </a:endParaRPr>
          </a:p>
        </p:txBody>
      </p:sp>
      <p:sp>
        <p:nvSpPr>
          <p:cNvPr id="3" name="Объект 2"/>
          <p:cNvSpPr>
            <a:spLocks noGrp="1"/>
          </p:cNvSpPr>
          <p:nvPr>
            <p:ph idx="1"/>
          </p:nvPr>
        </p:nvSpPr>
        <p:spPr>
          <a:xfrm>
            <a:off x="457200" y="990600"/>
            <a:ext cx="8229600" cy="5486400"/>
          </a:xfrm>
        </p:spPr>
        <p:txBody>
          <a:bodyPr>
            <a:normAutofit/>
          </a:bodyPr>
          <a:lstStyle/>
          <a:p>
            <a:pPr algn="just">
              <a:lnSpc>
                <a:spcPct val="90000"/>
              </a:lnSpc>
              <a:spcBef>
                <a:spcPts val="600"/>
              </a:spcBef>
              <a:spcAft>
                <a:spcPts val="600"/>
              </a:spcAft>
              <a:buSzPct val="95000"/>
              <a:buFont typeface="Wingdings" panose="05000000000000000000" pitchFamily="2" charset="2"/>
              <a:buChar char="v"/>
            </a:pPr>
            <a:r>
              <a:rPr lang="uk-UA" sz="2000" dirty="0">
                <a:solidFill>
                  <a:srgbClr val="0070C0"/>
                </a:solidFill>
              </a:rPr>
              <a:t>Порядок спрямування коштів державного дорожнього фонду визначається Кабінетом Міністрів </a:t>
            </a:r>
            <a:r>
              <a:rPr lang="uk-UA" sz="2000" dirty="0" smtClean="0">
                <a:solidFill>
                  <a:srgbClr val="0070C0"/>
                </a:solidFill>
              </a:rPr>
              <a:t>України</a:t>
            </a:r>
            <a:endParaRPr lang="ru-RU" sz="2000" dirty="0">
              <a:solidFill>
                <a:srgbClr val="0070C0"/>
              </a:solidFill>
            </a:endParaRPr>
          </a:p>
          <a:p>
            <a:pPr algn="just">
              <a:lnSpc>
                <a:spcPct val="90000"/>
              </a:lnSpc>
              <a:spcBef>
                <a:spcPts val="600"/>
              </a:spcBef>
              <a:spcAft>
                <a:spcPts val="600"/>
              </a:spcAft>
              <a:buSzPct val="95000"/>
              <a:buFont typeface="Wingdings" panose="05000000000000000000" pitchFamily="2" charset="2"/>
              <a:buChar char="v"/>
            </a:pPr>
            <a:r>
              <a:rPr lang="uk-UA" sz="2000" dirty="0">
                <a:solidFill>
                  <a:srgbClr val="0070C0"/>
                </a:solidFill>
              </a:rPr>
              <a:t>Перелік об’єктів будівництва, реконструкції, капітального та поточного середнього ремонту автомобільних доріг загального користування державного значення із зазначенням обсягів бюджетних коштів для фінансового забезпечення таких об’єктів затверджується Кабінетом Міністрів України за погодженням із Комітетом Верховної Ради України з питань </a:t>
            </a:r>
            <a:r>
              <a:rPr lang="uk-UA" sz="2000" dirty="0" smtClean="0">
                <a:solidFill>
                  <a:srgbClr val="0070C0"/>
                </a:solidFill>
              </a:rPr>
              <a:t>бюджету</a:t>
            </a:r>
            <a:endParaRPr lang="ru-RU" sz="2000" dirty="0">
              <a:solidFill>
                <a:srgbClr val="0070C0"/>
              </a:solidFill>
            </a:endParaRPr>
          </a:p>
          <a:p>
            <a:pPr algn="just">
              <a:lnSpc>
                <a:spcPct val="90000"/>
              </a:lnSpc>
              <a:spcBef>
                <a:spcPts val="600"/>
              </a:spcBef>
              <a:spcAft>
                <a:spcPts val="600"/>
              </a:spcAft>
              <a:buSzPct val="95000"/>
              <a:buFont typeface="Wingdings" panose="05000000000000000000" pitchFamily="2" charset="2"/>
              <a:buChar char="v"/>
            </a:pPr>
            <a:r>
              <a:rPr lang="uk-UA" sz="2000" u="sng" dirty="0">
                <a:solidFill>
                  <a:srgbClr val="0070C0"/>
                </a:solidFill>
              </a:rPr>
              <a:t>Перелік об’єктів</a:t>
            </a:r>
            <a:r>
              <a:rPr lang="uk-UA" sz="2000" dirty="0">
                <a:solidFill>
                  <a:srgbClr val="0070C0"/>
                </a:solidFill>
              </a:rPr>
              <a:t> будівництва, реконструкції, капітального та поточного середнього ремонту автомобільних доріг загального користування місцевого значення, вулиць і доріг комунальної власності у населених пунктах із зазначенням обсягів бюджетних коштів для фінансового забезпечення таких об’єктів за рахунок відповідної субвенції </a:t>
            </a:r>
            <a:r>
              <a:rPr lang="uk-UA" sz="2000" u="sng" dirty="0">
                <a:solidFill>
                  <a:srgbClr val="0070C0"/>
                </a:solidFill>
              </a:rPr>
              <a:t>затверджується відповідною обласною державною адміністрацією за погодженням з центральним органом виконавчої влади</a:t>
            </a:r>
            <a:r>
              <a:rPr lang="uk-UA" sz="2000" dirty="0">
                <a:solidFill>
                  <a:srgbClr val="0070C0"/>
                </a:solidFill>
              </a:rPr>
              <a:t>, що реалізує державну політику у сфері дорожнього господарства, та з подальшим погодженням із Комітетом Верховної Ради України з питань </a:t>
            </a:r>
            <a:r>
              <a:rPr lang="uk-UA" sz="2000" dirty="0" smtClean="0">
                <a:solidFill>
                  <a:srgbClr val="0070C0"/>
                </a:solidFill>
              </a:rPr>
              <a:t>бюджету</a:t>
            </a:r>
            <a:endParaRPr lang="ru-RU" sz="2000" dirty="0">
              <a:solidFill>
                <a:srgbClr val="0070C0"/>
              </a:solidFill>
            </a:endParaRPr>
          </a:p>
        </p:txBody>
      </p:sp>
    </p:spTree>
    <p:extLst>
      <p:ext uri="{BB962C8B-B14F-4D97-AF65-F5344CB8AC3E}">
        <p14:creationId xmlns:p14="http://schemas.microsoft.com/office/powerpoint/2010/main" val="195776521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Autofit/>
          </a:bodyPr>
          <a:lstStyle/>
          <a:p>
            <a:r>
              <a:rPr lang="uk-UA" sz="3200" b="1" dirty="0">
                <a:solidFill>
                  <a:srgbClr val="0070C0"/>
                </a:solidFill>
              </a:rPr>
              <a:t>Державний дорожній фонд</a:t>
            </a:r>
            <a:r>
              <a:rPr lang="uk-UA" sz="3200" b="1" dirty="0" smtClean="0">
                <a:solidFill>
                  <a:srgbClr val="0070C0"/>
                </a:solidFill>
              </a:rPr>
              <a:t/>
            </a:r>
            <a:br>
              <a:rPr lang="uk-UA" sz="3200" b="1" dirty="0" smtClean="0">
                <a:solidFill>
                  <a:srgbClr val="0070C0"/>
                </a:solidFill>
              </a:rPr>
            </a:br>
            <a:endParaRPr lang="ru-RU" sz="3200" b="1" dirty="0">
              <a:solidFill>
                <a:srgbClr val="0070C0"/>
              </a:solidFill>
            </a:endParaRPr>
          </a:p>
        </p:txBody>
      </p:sp>
      <p:sp>
        <p:nvSpPr>
          <p:cNvPr id="3" name="Объект 2"/>
          <p:cNvSpPr>
            <a:spLocks noGrp="1"/>
          </p:cNvSpPr>
          <p:nvPr>
            <p:ph idx="1"/>
          </p:nvPr>
        </p:nvSpPr>
        <p:spPr>
          <a:xfrm>
            <a:off x="457200" y="990600"/>
            <a:ext cx="8229600" cy="5486400"/>
          </a:xfrm>
        </p:spPr>
        <p:txBody>
          <a:bodyPr>
            <a:normAutofit/>
          </a:bodyPr>
          <a:lstStyle/>
          <a:p>
            <a:pPr marL="0" indent="0">
              <a:buNone/>
            </a:pPr>
            <a:r>
              <a:rPr lang="uk-UA" sz="2000" b="1" dirty="0">
                <a:solidFill>
                  <a:srgbClr val="0070C0"/>
                </a:solidFill>
              </a:rPr>
              <a:t>ЗАГАЛЬНИЙ ОБСЯГ ДОРОЖНЬОГО ФОНДУ РОЗПОДІЛЯЄТЬСЯ НАСТУПНИМ ЧИНОМ:</a:t>
            </a:r>
            <a:endParaRPr lang="ru-RU" sz="2100" b="1" dirty="0">
              <a:solidFill>
                <a:srgbClr val="0070C0"/>
              </a:solidFill>
            </a:endParaRPr>
          </a:p>
          <a:p>
            <a:pPr marL="0" indent="0">
              <a:buNone/>
            </a:pPr>
            <a:endParaRPr lang="uk-UA" sz="1100" b="1" dirty="0" smtClean="0">
              <a:solidFill>
                <a:srgbClr val="0070C0"/>
              </a:solidFill>
            </a:endParaRPr>
          </a:p>
          <a:p>
            <a:pPr lvl="0">
              <a:spcBef>
                <a:spcPts val="600"/>
              </a:spcBef>
              <a:spcAft>
                <a:spcPts val="600"/>
              </a:spcAft>
              <a:buSzPct val="95000"/>
              <a:buFont typeface="Wingdings" panose="05000000000000000000" pitchFamily="2" charset="2"/>
              <a:buChar char="v"/>
            </a:pPr>
            <a:r>
              <a:rPr lang="uk-UA" sz="2000" dirty="0">
                <a:solidFill>
                  <a:srgbClr val="0070C0"/>
                </a:solidFill>
              </a:rPr>
              <a:t>60 відсотків – на фінансування робіт, пов’язаних із автомобільними дорогами загального користування державного значення</a:t>
            </a:r>
            <a:endParaRPr lang="ru-RU" sz="2000" dirty="0">
              <a:solidFill>
                <a:srgbClr val="0070C0"/>
              </a:solidFill>
            </a:endParaRPr>
          </a:p>
          <a:p>
            <a:pPr lvl="0">
              <a:spcBef>
                <a:spcPts val="600"/>
              </a:spcBef>
              <a:spcAft>
                <a:spcPts val="600"/>
              </a:spcAft>
              <a:buSzPct val="95000"/>
              <a:buFont typeface="Wingdings" panose="05000000000000000000" pitchFamily="2" charset="2"/>
              <a:buChar char="v"/>
            </a:pPr>
            <a:r>
              <a:rPr lang="uk-UA" sz="2000" dirty="0">
                <a:solidFill>
                  <a:srgbClr val="0070C0"/>
                </a:solidFill>
              </a:rPr>
              <a:t>35 відсотків – на фінансування робіт, пов’язаних із автомобільними дорогами загального користування місцевого значення</a:t>
            </a:r>
            <a:endParaRPr lang="ru-RU" sz="2000" dirty="0">
              <a:solidFill>
                <a:srgbClr val="0070C0"/>
              </a:solidFill>
            </a:endParaRPr>
          </a:p>
          <a:p>
            <a:pPr>
              <a:spcBef>
                <a:spcPts val="600"/>
              </a:spcBef>
              <a:spcAft>
                <a:spcPts val="600"/>
              </a:spcAft>
              <a:buSzPct val="95000"/>
              <a:buFont typeface="Wingdings" panose="05000000000000000000" pitchFamily="2" charset="2"/>
              <a:buChar char="v"/>
            </a:pPr>
            <a:r>
              <a:rPr lang="uk-UA" sz="2000" dirty="0">
                <a:solidFill>
                  <a:srgbClr val="0070C0"/>
                </a:solidFill>
              </a:rPr>
              <a:t>5 відсотків – на фінансове забезпечення заходів із забезпечення безпеки дорожнього руху відповідно до державних програм</a:t>
            </a:r>
            <a:endParaRPr lang="ru-RU" sz="2400" dirty="0">
              <a:solidFill>
                <a:srgbClr val="0070C0"/>
              </a:solidFill>
            </a:endParaRPr>
          </a:p>
        </p:txBody>
      </p:sp>
    </p:spTree>
    <p:extLst>
      <p:ext uri="{BB962C8B-B14F-4D97-AF65-F5344CB8AC3E}">
        <p14:creationId xmlns:p14="http://schemas.microsoft.com/office/powerpoint/2010/main" val="332983359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Картинки по запросу дякую за увагу"/>
          <p:cNvPicPr/>
          <p:nvPr/>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5715000"/>
          </a:xfrm>
          <a:prstGeom prst="rect">
            <a:avLst/>
          </a:prstGeom>
          <a:noFill/>
          <a:ln>
            <a:noFill/>
          </a:ln>
        </p:spPr>
      </p:pic>
    </p:spTree>
    <p:extLst>
      <p:ext uri="{BB962C8B-B14F-4D97-AF65-F5344CB8AC3E}">
        <p14:creationId xmlns:p14="http://schemas.microsoft.com/office/powerpoint/2010/main" val="117646587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312</TotalTime>
  <Words>788</Words>
  <Application>Microsoft Office PowerPoint</Application>
  <PresentationFormat>Екран (4:3)</PresentationFormat>
  <Paragraphs>77</Paragraphs>
  <Slides>9</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9</vt:i4>
      </vt:variant>
    </vt:vector>
  </HeadingPairs>
  <TitlesOfParts>
    <vt:vector size="10" baseType="lpstr">
      <vt:lpstr>Тема Office</vt:lpstr>
      <vt:lpstr>Окремі особливості формування місцевих бюджетів на 2018 рік</vt:lpstr>
      <vt:lpstr>Основні параметри бюджету 2018 року</vt:lpstr>
      <vt:lpstr>Особливості бюджету 2018 року</vt:lpstr>
      <vt:lpstr>Особливості бюджету 2018 року</vt:lpstr>
      <vt:lpstr>Державний дорожній фонд </vt:lpstr>
      <vt:lpstr>Державний дорожній фонд </vt:lpstr>
      <vt:lpstr>Державний дорожній фонд </vt:lpstr>
      <vt:lpstr>Державний дорожній фонд </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Основні параметри бюджету 2018 року</dc:title>
  <dc:creator>VK</dc:creator>
  <cp:lastModifiedBy>Яніна Мирославівна Казюк</cp:lastModifiedBy>
  <cp:revision>22</cp:revision>
  <dcterms:created xsi:type="dcterms:W3CDTF">2017-08-10T07:39:12Z</dcterms:created>
  <dcterms:modified xsi:type="dcterms:W3CDTF">2017-09-11T14:42:22Z</dcterms:modified>
</cp:coreProperties>
</file>