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58" r:id="rId5"/>
    <p:sldId id="261" r:id="rId6"/>
    <p:sldId id="269" r:id="rId7"/>
    <p:sldId id="264" r:id="rId8"/>
    <p:sldId id="257" r:id="rId9"/>
    <p:sldId id="260" r:id="rId10"/>
    <p:sldId id="268" r:id="rId11"/>
    <p:sldId id="259" r:id="rId1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C45612-DD40-48C6-AA72-B6B5C810F769}" type="doc">
      <dgm:prSet loTypeId="urn:microsoft.com/office/officeart/2005/8/layout/pyramid2" loCatId="list" qsTypeId="urn:microsoft.com/office/officeart/2005/8/quickstyle/simple1" qsCatId="simple" csTypeId="urn:microsoft.com/office/officeart/2005/8/colors/accent1_2" csCatId="accent1" phldr="1"/>
      <dgm:spPr/>
    </dgm:pt>
    <dgm:pt modelId="{05AC413A-5AD4-4A36-A398-9572FDB51C61}">
      <dgm:prSet phldrT="[Текст]" custT="1"/>
      <dgm:spPr/>
      <dgm:t>
        <a:bodyPr/>
        <a:lstStyle/>
        <a:p>
          <a:r>
            <a:rPr lang="uk-UA" sz="1800" b="1" i="1" u="none" dirty="0" smtClean="0"/>
            <a:t>- здійснюється виключно в межах Закону;</a:t>
          </a:r>
          <a:endParaRPr lang="uk-UA" sz="1800" u="none" dirty="0"/>
        </a:p>
      </dgm:t>
    </dgm:pt>
    <dgm:pt modelId="{4C58FA29-2B11-4B8F-95D7-A3B4B75278B2}" type="parTrans" cxnId="{510DE425-ECB5-4BB7-9DC2-9083147DEEB7}">
      <dgm:prSet/>
      <dgm:spPr/>
      <dgm:t>
        <a:bodyPr/>
        <a:lstStyle/>
        <a:p>
          <a:endParaRPr lang="uk-UA"/>
        </a:p>
      </dgm:t>
    </dgm:pt>
    <dgm:pt modelId="{67AE7179-EBDC-4BB7-ACBC-912E24DDC8AE}" type="sibTrans" cxnId="{510DE425-ECB5-4BB7-9DC2-9083147DEEB7}">
      <dgm:prSet/>
      <dgm:spPr/>
      <dgm:t>
        <a:bodyPr/>
        <a:lstStyle/>
        <a:p>
          <a:endParaRPr lang="uk-UA"/>
        </a:p>
      </dgm:t>
    </dgm:pt>
    <dgm:pt modelId="{D13ABEB9-09B8-4070-87FA-66422D7B511B}">
      <dgm:prSet phldrT="[Текст]" custT="1"/>
      <dgm:spPr/>
      <dgm:t>
        <a:bodyPr/>
        <a:lstStyle/>
        <a:p>
          <a:r>
            <a:rPr lang="uk-UA" sz="1800" b="1" i="1" u="none" dirty="0" smtClean="0"/>
            <a:t>- здійснюється  </a:t>
          </a:r>
          <a:r>
            <a:rPr lang="uk-UA" sz="1800" b="1" i="1" u="none" dirty="0" err="1" smtClean="0"/>
            <a:t>суб</a:t>
          </a:r>
          <a:r>
            <a:rPr lang="ru-RU" sz="1800" b="1" i="1" u="none" dirty="0" smtClean="0"/>
            <a:t>’</a:t>
          </a:r>
          <a:r>
            <a:rPr lang="uk-UA" sz="1800" b="1" i="1" u="none" dirty="0" err="1" smtClean="0"/>
            <a:t>єктами</a:t>
          </a:r>
          <a:r>
            <a:rPr lang="uk-UA" sz="1800" b="1" i="1" u="none" dirty="0" smtClean="0"/>
            <a:t> ( радами чи зборами</a:t>
          </a:r>
          <a:r>
            <a:rPr lang="ru-RU" sz="1800" b="1" i="1" u="none" dirty="0" smtClean="0"/>
            <a:t>)</a:t>
          </a:r>
          <a:r>
            <a:rPr lang="uk-UA" sz="1800" b="1" i="1" u="none" dirty="0" smtClean="0"/>
            <a:t>, члени яких обираються таємним голосуванням.</a:t>
          </a:r>
          <a:endParaRPr lang="uk-UA" sz="1800" u="none" dirty="0"/>
        </a:p>
      </dgm:t>
    </dgm:pt>
    <dgm:pt modelId="{0187ACFB-37FF-4E35-BD71-FB4057275B56}" type="parTrans" cxnId="{EFC340AD-1E35-4FE2-AF0C-589FCDB19633}">
      <dgm:prSet/>
      <dgm:spPr/>
      <dgm:t>
        <a:bodyPr/>
        <a:lstStyle/>
        <a:p>
          <a:endParaRPr lang="uk-UA"/>
        </a:p>
      </dgm:t>
    </dgm:pt>
    <dgm:pt modelId="{EDA73759-CBD8-439B-A999-F29C5DD71287}" type="sibTrans" cxnId="{EFC340AD-1E35-4FE2-AF0C-589FCDB19633}">
      <dgm:prSet/>
      <dgm:spPr/>
      <dgm:t>
        <a:bodyPr/>
        <a:lstStyle/>
        <a:p>
          <a:endParaRPr lang="uk-UA"/>
        </a:p>
      </dgm:t>
    </dgm:pt>
    <dgm:pt modelId="{A5D28D93-5695-46AB-886F-B413540EDE45}">
      <dgm:prSet phldrT="[Текст]" custT="1"/>
      <dgm:spPr/>
      <dgm:t>
        <a:bodyPr/>
        <a:lstStyle/>
        <a:p>
          <a:r>
            <a:rPr lang="uk-UA" sz="1800" b="1" i="1" u="none" dirty="0" smtClean="0"/>
            <a:t>В</a:t>
          </a:r>
          <a:r>
            <a:rPr lang="ru-RU" sz="1800" b="1" i="1" u="none" dirty="0" err="1" smtClean="0"/>
            <a:t>икористання</a:t>
          </a:r>
          <a:r>
            <a:rPr lang="ru-RU" sz="1800" b="1" i="1" u="none" dirty="0" smtClean="0"/>
            <a:t> </a:t>
          </a:r>
          <a:r>
            <a:rPr lang="ru-RU" sz="1800" b="1" i="1" u="none" dirty="0" err="1" smtClean="0"/>
            <a:t>зборів</a:t>
          </a:r>
          <a:r>
            <a:rPr lang="ru-RU" sz="1800" b="1" i="1" u="none" dirty="0" smtClean="0"/>
            <a:t> </a:t>
          </a:r>
          <a:r>
            <a:rPr lang="ru-RU" sz="1800" b="1" i="1" u="none" dirty="0" err="1" smtClean="0"/>
            <a:t>громадян</a:t>
          </a:r>
          <a:r>
            <a:rPr lang="ru-RU" sz="1800" b="1" i="1" u="none" dirty="0" smtClean="0"/>
            <a:t>, </a:t>
          </a:r>
          <a:r>
            <a:rPr lang="ru-RU" sz="1800" b="1" i="1" u="none" dirty="0" err="1" smtClean="0"/>
            <a:t>референдумів</a:t>
          </a:r>
          <a:r>
            <a:rPr lang="ru-RU" sz="1800" b="1" i="1" u="none" dirty="0" smtClean="0"/>
            <a:t> </a:t>
          </a:r>
          <a:r>
            <a:rPr lang="ru-RU" sz="1800" b="1" i="1" u="none" dirty="0" err="1" smtClean="0"/>
            <a:t>чи</a:t>
          </a:r>
          <a:r>
            <a:rPr lang="ru-RU" sz="1800" b="1" i="1" u="none" dirty="0" smtClean="0"/>
            <a:t> будь-</a:t>
          </a:r>
          <a:r>
            <a:rPr lang="ru-RU" sz="1800" b="1" i="1" u="none" dirty="0" err="1" smtClean="0"/>
            <a:t>якої</a:t>
          </a:r>
          <a:r>
            <a:rPr lang="ru-RU" sz="1800" b="1" i="1" u="none" dirty="0" smtClean="0"/>
            <a:t> </a:t>
          </a:r>
          <a:r>
            <a:rPr lang="ru-RU" sz="1800" b="1" i="1" u="none" dirty="0" err="1" smtClean="0"/>
            <a:t>іншої</a:t>
          </a:r>
          <a:r>
            <a:rPr lang="ru-RU" sz="1800" b="1" i="1" u="none" dirty="0" smtClean="0"/>
            <a:t> </a:t>
          </a:r>
          <a:r>
            <a:rPr lang="ru-RU" sz="1800" b="1" i="1" u="none" dirty="0" err="1" smtClean="0"/>
            <a:t>форми</a:t>
          </a:r>
          <a:r>
            <a:rPr lang="ru-RU" sz="1800" b="1" i="1" u="none" dirty="0" smtClean="0"/>
            <a:t> </a:t>
          </a:r>
          <a:r>
            <a:rPr lang="ru-RU" sz="1800" b="1" i="1" u="none" dirty="0" err="1" smtClean="0"/>
            <a:t>прямої</a:t>
          </a:r>
          <a:r>
            <a:rPr lang="ru-RU" sz="1800" b="1" i="1" u="none" dirty="0" smtClean="0"/>
            <a:t> </a:t>
          </a:r>
          <a:r>
            <a:rPr lang="ru-RU" sz="1800" b="1" i="1" u="none" dirty="0" err="1" smtClean="0"/>
            <a:t>участі</a:t>
          </a:r>
          <a:r>
            <a:rPr lang="ru-RU" sz="1800" b="1" i="1" u="none" dirty="0" smtClean="0"/>
            <a:t> </a:t>
          </a:r>
          <a:r>
            <a:rPr lang="ru-RU" sz="1800" b="1" i="1" u="none" dirty="0" err="1" smtClean="0"/>
            <a:t>громадян</a:t>
          </a:r>
          <a:r>
            <a:rPr lang="uk-UA" sz="1800" b="1" i="1" u="none" dirty="0" smtClean="0"/>
            <a:t> є можливим за умови</a:t>
          </a:r>
          <a:r>
            <a:rPr lang="ru-RU" sz="1800" b="1" i="1" u="none" dirty="0" smtClean="0"/>
            <a:t>,</a:t>
          </a:r>
          <a:r>
            <a:rPr lang="uk-UA" sz="1800" b="1" i="1" u="none" dirty="0" smtClean="0"/>
            <a:t> якщо це дозволяється законом</a:t>
          </a:r>
          <a:endParaRPr lang="uk-UA" sz="1800" u="none" dirty="0"/>
        </a:p>
      </dgm:t>
    </dgm:pt>
    <dgm:pt modelId="{9BDEC3F4-EED0-49D2-8BA9-255482DB5ED6}" type="parTrans" cxnId="{0E019C63-C73C-4683-924D-DD6F6158D159}">
      <dgm:prSet/>
      <dgm:spPr/>
      <dgm:t>
        <a:bodyPr/>
        <a:lstStyle/>
        <a:p>
          <a:endParaRPr lang="uk-UA"/>
        </a:p>
      </dgm:t>
    </dgm:pt>
    <dgm:pt modelId="{1B396444-0A06-4F16-8415-396B49DF3051}" type="sibTrans" cxnId="{0E019C63-C73C-4683-924D-DD6F6158D159}">
      <dgm:prSet/>
      <dgm:spPr/>
      <dgm:t>
        <a:bodyPr/>
        <a:lstStyle/>
        <a:p>
          <a:endParaRPr lang="uk-UA"/>
        </a:p>
      </dgm:t>
    </dgm:pt>
    <dgm:pt modelId="{F70E2D86-174A-441E-950A-E08113E2C99B}" type="pres">
      <dgm:prSet presAssocID="{4CC45612-DD40-48C6-AA72-B6B5C810F769}" presName="compositeShape" presStyleCnt="0">
        <dgm:presLayoutVars>
          <dgm:dir/>
          <dgm:resizeHandles/>
        </dgm:presLayoutVars>
      </dgm:prSet>
      <dgm:spPr/>
    </dgm:pt>
    <dgm:pt modelId="{C0DFF697-D5E1-424D-B009-E1AD1E7FDCEA}" type="pres">
      <dgm:prSet presAssocID="{4CC45612-DD40-48C6-AA72-B6B5C810F769}" presName="pyramid" presStyleLbl="node1" presStyleIdx="0" presStyleCnt="1"/>
      <dgm:spPr/>
    </dgm:pt>
    <dgm:pt modelId="{FD2BE896-59F3-4A81-AC1D-670104C8E060}" type="pres">
      <dgm:prSet presAssocID="{4CC45612-DD40-48C6-AA72-B6B5C810F769}" presName="theList" presStyleCnt="0"/>
      <dgm:spPr/>
    </dgm:pt>
    <dgm:pt modelId="{A90D0F7D-94EF-4586-A885-B312F515D0FE}" type="pres">
      <dgm:prSet presAssocID="{05AC413A-5AD4-4A36-A398-9572FDB51C61}" presName="aNode" presStyleLbl="fgAcc1" presStyleIdx="0" presStyleCnt="3" custScaleX="163650">
        <dgm:presLayoutVars>
          <dgm:bulletEnabled val="1"/>
        </dgm:presLayoutVars>
      </dgm:prSet>
      <dgm:spPr/>
      <dgm:t>
        <a:bodyPr/>
        <a:lstStyle/>
        <a:p>
          <a:endParaRPr lang="uk-UA"/>
        </a:p>
      </dgm:t>
    </dgm:pt>
    <dgm:pt modelId="{AACCDC1D-B519-4DBA-86F4-A607C7FB08D2}" type="pres">
      <dgm:prSet presAssocID="{05AC413A-5AD4-4A36-A398-9572FDB51C61}" presName="aSpace" presStyleCnt="0"/>
      <dgm:spPr/>
    </dgm:pt>
    <dgm:pt modelId="{B7D72726-E179-49AB-B445-77B57924E7C6}" type="pres">
      <dgm:prSet presAssocID="{D13ABEB9-09B8-4070-87FA-66422D7B511B}" presName="aNode" presStyleLbl="fgAcc1" presStyleIdx="1" presStyleCnt="3" custScaleX="165403">
        <dgm:presLayoutVars>
          <dgm:bulletEnabled val="1"/>
        </dgm:presLayoutVars>
      </dgm:prSet>
      <dgm:spPr/>
      <dgm:t>
        <a:bodyPr/>
        <a:lstStyle/>
        <a:p>
          <a:endParaRPr lang="uk-UA"/>
        </a:p>
      </dgm:t>
    </dgm:pt>
    <dgm:pt modelId="{BDB91DB2-A37C-4DBD-AA76-CCEA29026E9B}" type="pres">
      <dgm:prSet presAssocID="{D13ABEB9-09B8-4070-87FA-66422D7B511B}" presName="aSpace" presStyleCnt="0"/>
      <dgm:spPr/>
    </dgm:pt>
    <dgm:pt modelId="{0F0646D0-B1C3-49D4-B595-D8AAD79CA9E2}" type="pres">
      <dgm:prSet presAssocID="{A5D28D93-5695-46AB-886F-B413540EDE45}" presName="aNode" presStyleLbl="fgAcc1" presStyleIdx="2" presStyleCnt="3" custScaleX="166280">
        <dgm:presLayoutVars>
          <dgm:bulletEnabled val="1"/>
        </dgm:presLayoutVars>
      </dgm:prSet>
      <dgm:spPr/>
      <dgm:t>
        <a:bodyPr/>
        <a:lstStyle/>
        <a:p>
          <a:endParaRPr lang="uk-UA"/>
        </a:p>
      </dgm:t>
    </dgm:pt>
    <dgm:pt modelId="{2FD87BAF-C88F-4A54-972C-D3FD9F64660C}" type="pres">
      <dgm:prSet presAssocID="{A5D28D93-5695-46AB-886F-B413540EDE45}" presName="aSpace" presStyleCnt="0"/>
      <dgm:spPr/>
    </dgm:pt>
  </dgm:ptLst>
  <dgm:cxnLst>
    <dgm:cxn modelId="{0F3DE65B-0D4E-4F09-9907-CC1E95809DDF}" type="presOf" srcId="{05AC413A-5AD4-4A36-A398-9572FDB51C61}" destId="{A90D0F7D-94EF-4586-A885-B312F515D0FE}" srcOrd="0" destOrd="0" presId="urn:microsoft.com/office/officeart/2005/8/layout/pyramid2"/>
    <dgm:cxn modelId="{510DE425-ECB5-4BB7-9DC2-9083147DEEB7}" srcId="{4CC45612-DD40-48C6-AA72-B6B5C810F769}" destId="{05AC413A-5AD4-4A36-A398-9572FDB51C61}" srcOrd="0" destOrd="0" parTransId="{4C58FA29-2B11-4B8F-95D7-A3B4B75278B2}" sibTransId="{67AE7179-EBDC-4BB7-ACBC-912E24DDC8AE}"/>
    <dgm:cxn modelId="{112277AB-F553-4B65-8369-71E4FD93C0BE}" type="presOf" srcId="{D13ABEB9-09B8-4070-87FA-66422D7B511B}" destId="{B7D72726-E179-49AB-B445-77B57924E7C6}" srcOrd="0" destOrd="0" presId="urn:microsoft.com/office/officeart/2005/8/layout/pyramid2"/>
    <dgm:cxn modelId="{0E019C63-C73C-4683-924D-DD6F6158D159}" srcId="{4CC45612-DD40-48C6-AA72-B6B5C810F769}" destId="{A5D28D93-5695-46AB-886F-B413540EDE45}" srcOrd="2" destOrd="0" parTransId="{9BDEC3F4-EED0-49D2-8BA9-255482DB5ED6}" sibTransId="{1B396444-0A06-4F16-8415-396B49DF3051}"/>
    <dgm:cxn modelId="{EFC340AD-1E35-4FE2-AF0C-589FCDB19633}" srcId="{4CC45612-DD40-48C6-AA72-B6B5C810F769}" destId="{D13ABEB9-09B8-4070-87FA-66422D7B511B}" srcOrd="1" destOrd="0" parTransId="{0187ACFB-37FF-4E35-BD71-FB4057275B56}" sibTransId="{EDA73759-CBD8-439B-A999-F29C5DD71287}"/>
    <dgm:cxn modelId="{3C29B771-C45A-41E6-9574-43402ADB6707}" type="presOf" srcId="{4CC45612-DD40-48C6-AA72-B6B5C810F769}" destId="{F70E2D86-174A-441E-950A-E08113E2C99B}" srcOrd="0" destOrd="0" presId="urn:microsoft.com/office/officeart/2005/8/layout/pyramid2"/>
    <dgm:cxn modelId="{89BA1655-6ED6-4705-82BB-892DB3616332}" type="presOf" srcId="{A5D28D93-5695-46AB-886F-B413540EDE45}" destId="{0F0646D0-B1C3-49D4-B595-D8AAD79CA9E2}" srcOrd="0" destOrd="0" presId="urn:microsoft.com/office/officeart/2005/8/layout/pyramid2"/>
    <dgm:cxn modelId="{78D9A4B4-9AF5-43B1-963A-00C1C41EFC04}" type="presParOf" srcId="{F70E2D86-174A-441E-950A-E08113E2C99B}" destId="{C0DFF697-D5E1-424D-B009-E1AD1E7FDCEA}" srcOrd="0" destOrd="0" presId="urn:microsoft.com/office/officeart/2005/8/layout/pyramid2"/>
    <dgm:cxn modelId="{16DD7822-EDCC-441C-A785-6904B450A658}" type="presParOf" srcId="{F70E2D86-174A-441E-950A-E08113E2C99B}" destId="{FD2BE896-59F3-4A81-AC1D-670104C8E060}" srcOrd="1" destOrd="0" presId="urn:microsoft.com/office/officeart/2005/8/layout/pyramid2"/>
    <dgm:cxn modelId="{5B1A9D2D-5040-4819-8916-83B322C2F656}" type="presParOf" srcId="{FD2BE896-59F3-4A81-AC1D-670104C8E060}" destId="{A90D0F7D-94EF-4586-A885-B312F515D0FE}" srcOrd="0" destOrd="0" presId="urn:microsoft.com/office/officeart/2005/8/layout/pyramid2"/>
    <dgm:cxn modelId="{7F868D7E-6B77-4263-9FC4-BC42062290D1}" type="presParOf" srcId="{FD2BE896-59F3-4A81-AC1D-670104C8E060}" destId="{AACCDC1D-B519-4DBA-86F4-A607C7FB08D2}" srcOrd="1" destOrd="0" presId="urn:microsoft.com/office/officeart/2005/8/layout/pyramid2"/>
    <dgm:cxn modelId="{6EDA6A3E-0490-4740-88E7-6C3D15545AD8}" type="presParOf" srcId="{FD2BE896-59F3-4A81-AC1D-670104C8E060}" destId="{B7D72726-E179-49AB-B445-77B57924E7C6}" srcOrd="2" destOrd="0" presId="urn:microsoft.com/office/officeart/2005/8/layout/pyramid2"/>
    <dgm:cxn modelId="{FF5FD36A-6917-47D8-B7C8-B264987A71BE}" type="presParOf" srcId="{FD2BE896-59F3-4A81-AC1D-670104C8E060}" destId="{BDB91DB2-A37C-4DBD-AA76-CCEA29026E9B}" srcOrd="3" destOrd="0" presId="urn:microsoft.com/office/officeart/2005/8/layout/pyramid2"/>
    <dgm:cxn modelId="{018BCF16-3159-4704-99F8-89C2752EE842}" type="presParOf" srcId="{FD2BE896-59F3-4A81-AC1D-670104C8E060}" destId="{0F0646D0-B1C3-49D4-B595-D8AAD79CA9E2}" srcOrd="4" destOrd="0" presId="urn:microsoft.com/office/officeart/2005/8/layout/pyramid2"/>
    <dgm:cxn modelId="{9153BA49-E2E3-4559-B9C9-D70B82D5574F}" type="presParOf" srcId="{FD2BE896-59F3-4A81-AC1D-670104C8E060}" destId="{2FD87BAF-C88F-4A54-972C-D3FD9F64660C}"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367044-F6DB-4C32-9597-6678A914259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uk-UA"/>
        </a:p>
      </dgm:t>
    </dgm:pt>
    <dgm:pt modelId="{BFF375B7-239A-4C2C-8CA0-F24DBC97D0D2}">
      <dgm:prSet phldrT="[Текст]" custT="1"/>
      <dgm:spPr/>
      <dgm:t>
        <a:bodyPr/>
        <a:lstStyle/>
        <a:p>
          <a:pPr>
            <a:lnSpc>
              <a:spcPct val="100000"/>
            </a:lnSpc>
            <a:spcAft>
              <a:spcPts val="0"/>
            </a:spcAft>
          </a:pPr>
          <a:r>
            <a:rPr lang="uk-UA" sz="1800" b="1" dirty="0" smtClean="0">
              <a:solidFill>
                <a:schemeClr val="bg1"/>
              </a:solidFill>
            </a:rPr>
            <a:t>- т</a:t>
          </a:r>
          <a:r>
            <a:rPr lang="uk-UA" sz="1400" b="1" dirty="0" smtClean="0">
              <a:solidFill>
                <a:schemeClr val="bg1"/>
              </a:solidFill>
            </a:rPr>
            <a:t>ериторіальну громаду;</a:t>
          </a:r>
        </a:p>
        <a:p>
          <a:pPr>
            <a:lnSpc>
              <a:spcPct val="100000"/>
            </a:lnSpc>
            <a:spcAft>
              <a:spcPts val="0"/>
            </a:spcAft>
          </a:pPr>
          <a:r>
            <a:rPr lang="uk-UA" sz="1400" b="1" dirty="0" smtClean="0">
              <a:solidFill>
                <a:schemeClr val="bg1"/>
              </a:solidFill>
            </a:rPr>
            <a:t>- сільську, селищну, міську раду;</a:t>
          </a:r>
        </a:p>
        <a:p>
          <a:pPr>
            <a:lnSpc>
              <a:spcPct val="100000"/>
            </a:lnSpc>
            <a:spcAft>
              <a:spcPts val="0"/>
            </a:spcAft>
          </a:pPr>
          <a:r>
            <a:rPr lang="uk-UA" sz="1400" b="1" dirty="0" err="1" smtClean="0">
              <a:solidFill>
                <a:schemeClr val="bg1"/>
              </a:solidFill>
            </a:rPr>
            <a:t>-сільського</a:t>
          </a:r>
          <a:r>
            <a:rPr lang="uk-UA" sz="1400" b="1" dirty="0" smtClean="0">
              <a:solidFill>
                <a:schemeClr val="bg1"/>
              </a:solidFill>
            </a:rPr>
            <a:t>, селищного, міського голову;</a:t>
          </a:r>
        </a:p>
        <a:p>
          <a:pPr>
            <a:lnSpc>
              <a:spcPct val="100000"/>
            </a:lnSpc>
            <a:spcAft>
              <a:spcPts val="0"/>
            </a:spcAft>
          </a:pPr>
          <a:r>
            <a:rPr lang="uk-UA" sz="1400" b="1" dirty="0" smtClean="0">
              <a:solidFill>
                <a:schemeClr val="bg1"/>
              </a:solidFill>
            </a:rPr>
            <a:t>- Виконавчі органи сільської, селищної, міської ради;</a:t>
          </a:r>
        </a:p>
        <a:p>
          <a:pPr>
            <a:lnSpc>
              <a:spcPct val="100000"/>
            </a:lnSpc>
            <a:spcAft>
              <a:spcPts val="0"/>
            </a:spcAft>
          </a:pPr>
          <a:r>
            <a:rPr lang="uk-UA" sz="1400" b="1" dirty="0" smtClean="0">
              <a:solidFill>
                <a:schemeClr val="bg1"/>
              </a:solidFill>
            </a:rPr>
            <a:t>- Районні та обласні ради, що представляють спільні інтереси територіальних громад сіл, селищ, міст;</a:t>
          </a:r>
        </a:p>
        <a:p>
          <a:pPr>
            <a:lnSpc>
              <a:spcPct val="100000"/>
            </a:lnSpc>
            <a:spcAft>
              <a:spcPts val="0"/>
            </a:spcAft>
          </a:pPr>
          <a:r>
            <a:rPr lang="uk-UA" sz="1400" b="1" dirty="0" smtClean="0">
              <a:solidFill>
                <a:schemeClr val="bg1"/>
              </a:solidFill>
            </a:rPr>
            <a:t>- Органи самоорганізації населення</a:t>
          </a:r>
        </a:p>
        <a:p>
          <a:pPr>
            <a:lnSpc>
              <a:spcPct val="100000"/>
            </a:lnSpc>
            <a:spcAft>
              <a:spcPts val="0"/>
            </a:spcAft>
          </a:pPr>
          <a:r>
            <a:rPr lang="uk-UA" sz="1400" i="1" dirty="0" smtClean="0">
              <a:solidFill>
                <a:schemeClr val="bg1"/>
              </a:solidFill>
            </a:rPr>
            <a:t>(ст.5 ЗУ «Про місцеве самоврядування в Україні»)</a:t>
          </a:r>
        </a:p>
        <a:p>
          <a:pPr>
            <a:lnSpc>
              <a:spcPct val="90000"/>
            </a:lnSpc>
            <a:spcAft>
              <a:spcPct val="35000"/>
            </a:spcAft>
          </a:pPr>
          <a:endParaRPr lang="uk-UA" sz="1800" dirty="0"/>
        </a:p>
      </dgm:t>
    </dgm:pt>
    <dgm:pt modelId="{0715B5FE-31BC-4AC6-9F97-C38EB766D30E}" type="parTrans" cxnId="{EAE765B6-801C-4ED4-ADFB-7557E635CB1E}">
      <dgm:prSet/>
      <dgm:spPr/>
      <dgm:t>
        <a:bodyPr/>
        <a:lstStyle/>
        <a:p>
          <a:endParaRPr lang="uk-UA"/>
        </a:p>
      </dgm:t>
    </dgm:pt>
    <dgm:pt modelId="{8E7A304F-018F-4008-B3D5-EF2791723C06}" type="sibTrans" cxnId="{EAE765B6-801C-4ED4-ADFB-7557E635CB1E}">
      <dgm:prSet/>
      <dgm:spPr/>
      <dgm:t>
        <a:bodyPr/>
        <a:lstStyle/>
        <a:p>
          <a:endParaRPr lang="uk-UA"/>
        </a:p>
      </dgm:t>
    </dgm:pt>
    <dgm:pt modelId="{545BD979-AF35-44A1-975C-DDE3CD8CCC7F}">
      <dgm:prSet phldrT="[Текст]" custT="1"/>
      <dgm:spPr/>
      <dgm:t>
        <a:bodyPr/>
        <a:lstStyle/>
        <a:p>
          <a:r>
            <a:rPr lang="uk-UA" sz="1600" b="1" i="1" dirty="0" smtClean="0">
              <a:solidFill>
                <a:schemeClr val="bg1"/>
              </a:solidFill>
            </a:rPr>
            <a:t>Первинним </a:t>
          </a:r>
          <a:r>
            <a:rPr lang="uk-UA" sz="1600" b="1" i="1" dirty="0" err="1" smtClean="0">
              <a:solidFill>
                <a:schemeClr val="bg1"/>
              </a:solidFill>
            </a:rPr>
            <a:t>суб</a:t>
          </a:r>
          <a:r>
            <a:rPr lang="en-US" sz="1600" b="1" i="1" dirty="0" smtClean="0">
              <a:solidFill>
                <a:schemeClr val="bg1"/>
              </a:solidFill>
            </a:rPr>
            <a:t>’</a:t>
          </a:r>
          <a:r>
            <a:rPr lang="uk-UA" sz="1600" b="1" i="1" dirty="0" err="1" smtClean="0">
              <a:solidFill>
                <a:schemeClr val="bg1"/>
              </a:solidFill>
            </a:rPr>
            <a:t>єктом</a:t>
          </a:r>
          <a:r>
            <a:rPr lang="uk-UA" sz="1600" b="1" i="1" dirty="0" smtClean="0">
              <a:solidFill>
                <a:schemeClr val="bg1"/>
              </a:solidFill>
            </a:rPr>
            <a:t> місцевого самоврядування, основним носієм його функцій і повноважень є територіальна громада села, селища, міста </a:t>
          </a:r>
        </a:p>
        <a:p>
          <a:r>
            <a:rPr lang="uk-UA" sz="1400" i="1" dirty="0" smtClean="0">
              <a:solidFill>
                <a:schemeClr val="bg1"/>
              </a:solidFill>
            </a:rPr>
            <a:t>(ст.6 ЗУ «Про місцеве самоврядування в Україні»)</a:t>
          </a:r>
          <a:endParaRPr lang="uk-UA" sz="1400" i="1" dirty="0">
            <a:solidFill>
              <a:schemeClr val="bg1"/>
            </a:solidFill>
          </a:endParaRPr>
        </a:p>
      </dgm:t>
    </dgm:pt>
    <dgm:pt modelId="{D017D77D-A268-476D-8770-DDF146743A52}" type="parTrans" cxnId="{2F7F9139-A241-4CE2-966C-F23B0EB417D9}">
      <dgm:prSet/>
      <dgm:spPr/>
      <dgm:t>
        <a:bodyPr/>
        <a:lstStyle/>
        <a:p>
          <a:endParaRPr lang="uk-UA"/>
        </a:p>
      </dgm:t>
    </dgm:pt>
    <dgm:pt modelId="{93DE812F-8F1A-4152-ADCC-9F41CCCCC1A2}" type="sibTrans" cxnId="{2F7F9139-A241-4CE2-966C-F23B0EB417D9}">
      <dgm:prSet/>
      <dgm:spPr/>
      <dgm:t>
        <a:bodyPr/>
        <a:lstStyle/>
        <a:p>
          <a:endParaRPr lang="uk-UA"/>
        </a:p>
      </dgm:t>
    </dgm:pt>
    <dgm:pt modelId="{A331CCCD-AEAB-4CA1-81AC-43BE6F4BF093}">
      <dgm:prSet phldrT="[Текст]" custT="1"/>
      <dgm:spPr/>
      <dgm:t>
        <a:bodyPr/>
        <a:lstStyle/>
        <a:p>
          <a:r>
            <a:rPr lang="uk-UA" sz="1400" b="1" dirty="0" smtClean="0">
              <a:solidFill>
                <a:schemeClr val="bg1"/>
              </a:solidFill>
            </a:rPr>
            <a:t>Сільські, селищні, міські ради є органами місцевого самоврядування, що представляють відповідні територіальні громади та здійснюють від їх імені та в їх інтересах функції і повноваження місцевого самоврядування, визначені Конституцією України, чинними законами</a:t>
          </a:r>
        </a:p>
        <a:p>
          <a:r>
            <a:rPr lang="uk-UA" sz="1100" b="0" i="1" dirty="0" smtClean="0">
              <a:solidFill>
                <a:schemeClr val="bg1"/>
              </a:solidFill>
            </a:rPr>
            <a:t>(ст.10 ЗУ «Про місцеве самоврядування в Україні»)</a:t>
          </a:r>
          <a:endParaRPr lang="uk-UA" sz="1100" b="0" i="1" dirty="0">
            <a:solidFill>
              <a:schemeClr val="bg1"/>
            </a:solidFill>
          </a:endParaRPr>
        </a:p>
      </dgm:t>
    </dgm:pt>
    <dgm:pt modelId="{95C39092-28D3-4713-B816-EABA953EBA28}" type="parTrans" cxnId="{5A71DE94-F0CE-4B2B-BED1-1B95015AE10E}">
      <dgm:prSet/>
      <dgm:spPr/>
      <dgm:t>
        <a:bodyPr/>
        <a:lstStyle/>
        <a:p>
          <a:endParaRPr lang="uk-UA"/>
        </a:p>
      </dgm:t>
    </dgm:pt>
    <dgm:pt modelId="{F64425E1-B4EE-4E93-9505-7A50D9154A4F}" type="sibTrans" cxnId="{5A71DE94-F0CE-4B2B-BED1-1B95015AE10E}">
      <dgm:prSet/>
      <dgm:spPr/>
      <dgm:t>
        <a:bodyPr/>
        <a:lstStyle/>
        <a:p>
          <a:endParaRPr lang="uk-UA"/>
        </a:p>
      </dgm:t>
    </dgm:pt>
    <dgm:pt modelId="{8C8B0FF0-F913-43AE-A62E-A4A7A8D97D12}">
      <dgm:prSet phldrT="[Текст]" custT="1"/>
      <dgm:spPr/>
      <dgm:t>
        <a:bodyPr/>
        <a:lstStyle/>
        <a:p>
          <a:r>
            <a:rPr lang="uk-UA" sz="1400" b="1" dirty="0" smtClean="0">
              <a:solidFill>
                <a:schemeClr val="bg1"/>
              </a:solidFill>
            </a:rPr>
            <a:t>Сільський, селищний, міський голова є головною посадовою особою територіальної громади відповідно села (добровільного об</a:t>
          </a:r>
          <a:r>
            <a:rPr lang="en-US" sz="1400" b="1" dirty="0" smtClean="0">
              <a:solidFill>
                <a:schemeClr val="bg1"/>
              </a:solidFill>
            </a:rPr>
            <a:t>’</a:t>
          </a:r>
          <a:r>
            <a:rPr lang="uk-UA" sz="1400" b="1" dirty="0" smtClean="0">
              <a:solidFill>
                <a:schemeClr val="bg1"/>
              </a:solidFill>
            </a:rPr>
            <a:t>єднання в одну територіальну громаду жителів кількох сіл), селища, міста</a:t>
          </a:r>
        </a:p>
        <a:p>
          <a:r>
            <a:rPr lang="uk-UA" sz="1400" b="1" i="1" dirty="0" smtClean="0">
              <a:solidFill>
                <a:schemeClr val="bg1"/>
              </a:solidFill>
            </a:rPr>
            <a:t>(ст</a:t>
          </a:r>
          <a:r>
            <a:rPr lang="uk-UA" sz="1400" i="1" dirty="0" smtClean="0">
              <a:solidFill>
                <a:schemeClr val="bg1"/>
              </a:solidFill>
            </a:rPr>
            <a:t>.12 ЗУ «Про місцеве самоврядування в Україні»)</a:t>
          </a:r>
          <a:endParaRPr lang="uk-UA" sz="1400" i="1" dirty="0">
            <a:solidFill>
              <a:schemeClr val="bg1"/>
            </a:solidFill>
          </a:endParaRPr>
        </a:p>
      </dgm:t>
    </dgm:pt>
    <dgm:pt modelId="{9B6BEE5E-FDEB-4540-A0D3-292B58976074}" type="parTrans" cxnId="{F13C7205-AAC2-496E-9A77-B4CEE1E9AED5}">
      <dgm:prSet/>
      <dgm:spPr/>
      <dgm:t>
        <a:bodyPr/>
        <a:lstStyle/>
        <a:p>
          <a:endParaRPr lang="uk-UA"/>
        </a:p>
      </dgm:t>
    </dgm:pt>
    <dgm:pt modelId="{BA60340B-B24C-46D3-B661-6CB4D3460457}" type="sibTrans" cxnId="{F13C7205-AAC2-496E-9A77-B4CEE1E9AED5}">
      <dgm:prSet/>
      <dgm:spPr/>
      <dgm:t>
        <a:bodyPr/>
        <a:lstStyle/>
        <a:p>
          <a:endParaRPr lang="uk-UA"/>
        </a:p>
      </dgm:t>
    </dgm:pt>
    <dgm:pt modelId="{E49F1D1D-D52B-47D2-A5D5-108FF74EB4B7}">
      <dgm:prSet phldrT="[Текст]" custT="1"/>
      <dgm:spPr/>
      <dgm:t>
        <a:bodyPr/>
        <a:lstStyle/>
        <a:p>
          <a:r>
            <a:rPr lang="uk-UA" sz="1200" b="1" dirty="0" smtClean="0">
              <a:solidFill>
                <a:schemeClr val="bg1"/>
              </a:solidFill>
            </a:rPr>
            <a:t>Голова ОМС:  представляє територіальну громаду, раду та її виконавчий комітет у відносинах з державними органами, іншими органами місцевого самоврядування, об</a:t>
          </a:r>
          <a:r>
            <a:rPr lang="en-US" sz="1200" b="1" dirty="0" smtClean="0">
              <a:solidFill>
                <a:schemeClr val="bg1"/>
              </a:solidFill>
            </a:rPr>
            <a:t>’</a:t>
          </a:r>
          <a:r>
            <a:rPr lang="uk-UA" sz="1200" b="1" dirty="0" smtClean="0">
              <a:solidFill>
                <a:schemeClr val="bg1"/>
              </a:solidFill>
            </a:rPr>
            <a:t>єднаннями громадян, підприємствами, установами, організаціями незалежно від форм власності, громадянами, а також у міжнародних відносинах відповідно до законодавства</a:t>
          </a:r>
          <a:r>
            <a:rPr lang="uk-UA" sz="1200" dirty="0" smtClean="0">
              <a:solidFill>
                <a:schemeClr val="bg1"/>
              </a:solidFill>
            </a:rPr>
            <a:t> </a:t>
          </a:r>
          <a:r>
            <a:rPr lang="uk-UA" sz="1200" i="1" dirty="0" smtClean="0">
              <a:solidFill>
                <a:schemeClr val="bg1"/>
              </a:solidFill>
            </a:rPr>
            <a:t>(ст.42 ЗУ «Про місцеве самоврядування в Україні» )</a:t>
          </a:r>
          <a:endParaRPr lang="uk-UA" sz="1200" i="1" dirty="0">
            <a:solidFill>
              <a:schemeClr val="bg1"/>
            </a:solidFill>
          </a:endParaRPr>
        </a:p>
      </dgm:t>
    </dgm:pt>
    <dgm:pt modelId="{CC7018B0-FCEA-4910-B7F9-ABA629A7E283}" type="parTrans" cxnId="{225437A3-E21A-420F-A65A-2E0A68AE2D21}">
      <dgm:prSet/>
      <dgm:spPr/>
      <dgm:t>
        <a:bodyPr/>
        <a:lstStyle/>
        <a:p>
          <a:endParaRPr lang="uk-UA"/>
        </a:p>
      </dgm:t>
    </dgm:pt>
    <dgm:pt modelId="{F43FE237-ADB0-43F3-86E7-580BB0C73828}" type="sibTrans" cxnId="{225437A3-E21A-420F-A65A-2E0A68AE2D21}">
      <dgm:prSet/>
      <dgm:spPr/>
      <dgm:t>
        <a:bodyPr/>
        <a:lstStyle/>
        <a:p>
          <a:endParaRPr lang="uk-UA"/>
        </a:p>
      </dgm:t>
    </dgm:pt>
    <dgm:pt modelId="{0EB1D719-851F-4586-8843-0B2755AA9161}" type="pres">
      <dgm:prSet presAssocID="{9E367044-F6DB-4C32-9597-6678A9142596}" presName="diagram" presStyleCnt="0">
        <dgm:presLayoutVars>
          <dgm:dir/>
          <dgm:resizeHandles val="exact"/>
        </dgm:presLayoutVars>
      </dgm:prSet>
      <dgm:spPr/>
      <dgm:t>
        <a:bodyPr/>
        <a:lstStyle/>
        <a:p>
          <a:endParaRPr lang="uk-UA"/>
        </a:p>
      </dgm:t>
    </dgm:pt>
    <dgm:pt modelId="{75746BCE-B64F-4876-9ED3-4F44C6A8E32E}" type="pres">
      <dgm:prSet presAssocID="{BFF375B7-239A-4C2C-8CA0-F24DBC97D0D2}" presName="node" presStyleLbl="node1" presStyleIdx="0" presStyleCnt="5" custScaleX="129802" custScaleY="258419">
        <dgm:presLayoutVars>
          <dgm:bulletEnabled val="1"/>
        </dgm:presLayoutVars>
      </dgm:prSet>
      <dgm:spPr/>
      <dgm:t>
        <a:bodyPr/>
        <a:lstStyle/>
        <a:p>
          <a:endParaRPr lang="uk-UA"/>
        </a:p>
      </dgm:t>
    </dgm:pt>
    <dgm:pt modelId="{FBC46BC7-7C4A-49F8-872D-8D12F4D096FC}" type="pres">
      <dgm:prSet presAssocID="{8E7A304F-018F-4008-B3D5-EF2791723C06}" presName="sibTrans" presStyleCnt="0"/>
      <dgm:spPr/>
    </dgm:pt>
    <dgm:pt modelId="{A2F59FEE-7D73-4074-A74D-B812936963CB}" type="pres">
      <dgm:prSet presAssocID="{545BD979-AF35-44A1-975C-DDE3CD8CCC7F}" presName="node" presStyleLbl="node1" presStyleIdx="1" presStyleCnt="5" custScaleX="106008" custScaleY="215852">
        <dgm:presLayoutVars>
          <dgm:bulletEnabled val="1"/>
        </dgm:presLayoutVars>
      </dgm:prSet>
      <dgm:spPr/>
      <dgm:t>
        <a:bodyPr/>
        <a:lstStyle/>
        <a:p>
          <a:endParaRPr lang="uk-UA"/>
        </a:p>
      </dgm:t>
    </dgm:pt>
    <dgm:pt modelId="{A4D4593C-9021-4138-A7B0-640EBA449B99}" type="pres">
      <dgm:prSet presAssocID="{93DE812F-8F1A-4152-ADCC-9F41CCCCC1A2}" presName="sibTrans" presStyleCnt="0"/>
      <dgm:spPr/>
    </dgm:pt>
    <dgm:pt modelId="{55AA7761-5F98-4D62-BE19-7012AD88E8F5}" type="pres">
      <dgm:prSet presAssocID="{A331CCCD-AEAB-4CA1-81AC-43BE6F4BF093}" presName="node" presStyleLbl="node1" presStyleIdx="2" presStyleCnt="5" custScaleX="119386" custScaleY="226500">
        <dgm:presLayoutVars>
          <dgm:bulletEnabled val="1"/>
        </dgm:presLayoutVars>
      </dgm:prSet>
      <dgm:spPr/>
      <dgm:t>
        <a:bodyPr/>
        <a:lstStyle/>
        <a:p>
          <a:endParaRPr lang="uk-UA"/>
        </a:p>
      </dgm:t>
    </dgm:pt>
    <dgm:pt modelId="{59BEBC08-3E34-4595-9DAC-60035970637A}" type="pres">
      <dgm:prSet presAssocID="{F64425E1-B4EE-4E93-9505-7A50D9154A4F}" presName="sibTrans" presStyleCnt="0"/>
      <dgm:spPr/>
    </dgm:pt>
    <dgm:pt modelId="{98EBCF50-31BA-4B5F-8126-EC700ADBF3CE}" type="pres">
      <dgm:prSet presAssocID="{8C8B0FF0-F913-43AE-A62E-A4A7A8D97D12}" presName="node" presStyleLbl="node1" presStyleIdx="3" presStyleCnt="5" custScaleX="178246" custScaleY="126139">
        <dgm:presLayoutVars>
          <dgm:bulletEnabled val="1"/>
        </dgm:presLayoutVars>
      </dgm:prSet>
      <dgm:spPr/>
      <dgm:t>
        <a:bodyPr/>
        <a:lstStyle/>
        <a:p>
          <a:endParaRPr lang="uk-UA"/>
        </a:p>
      </dgm:t>
    </dgm:pt>
    <dgm:pt modelId="{D42267FF-6017-4F1E-BD04-1B5E3837FE60}" type="pres">
      <dgm:prSet presAssocID="{BA60340B-B24C-46D3-B661-6CB4D3460457}" presName="sibTrans" presStyleCnt="0"/>
      <dgm:spPr/>
    </dgm:pt>
    <dgm:pt modelId="{24C776D2-DCF5-4ABE-A605-64ABB57CAD41}" type="pres">
      <dgm:prSet presAssocID="{E49F1D1D-D52B-47D2-A5D5-108FF74EB4B7}" presName="node" presStyleLbl="node1" presStyleIdx="4" presStyleCnt="5" custScaleX="184377" custScaleY="131014">
        <dgm:presLayoutVars>
          <dgm:bulletEnabled val="1"/>
        </dgm:presLayoutVars>
      </dgm:prSet>
      <dgm:spPr/>
      <dgm:t>
        <a:bodyPr/>
        <a:lstStyle/>
        <a:p>
          <a:endParaRPr lang="uk-UA"/>
        </a:p>
      </dgm:t>
    </dgm:pt>
  </dgm:ptLst>
  <dgm:cxnLst>
    <dgm:cxn modelId="{225437A3-E21A-420F-A65A-2E0A68AE2D21}" srcId="{9E367044-F6DB-4C32-9597-6678A9142596}" destId="{E49F1D1D-D52B-47D2-A5D5-108FF74EB4B7}" srcOrd="4" destOrd="0" parTransId="{CC7018B0-FCEA-4910-B7F9-ABA629A7E283}" sibTransId="{F43FE237-ADB0-43F3-86E7-580BB0C73828}"/>
    <dgm:cxn modelId="{5A71DE94-F0CE-4B2B-BED1-1B95015AE10E}" srcId="{9E367044-F6DB-4C32-9597-6678A9142596}" destId="{A331CCCD-AEAB-4CA1-81AC-43BE6F4BF093}" srcOrd="2" destOrd="0" parTransId="{95C39092-28D3-4713-B816-EABA953EBA28}" sibTransId="{F64425E1-B4EE-4E93-9505-7A50D9154A4F}"/>
    <dgm:cxn modelId="{4C6854E1-3A9D-4D75-8CFC-B3F16DA82F1B}" type="presOf" srcId="{545BD979-AF35-44A1-975C-DDE3CD8CCC7F}" destId="{A2F59FEE-7D73-4074-A74D-B812936963CB}" srcOrd="0" destOrd="0" presId="urn:microsoft.com/office/officeart/2005/8/layout/default"/>
    <dgm:cxn modelId="{EAE765B6-801C-4ED4-ADFB-7557E635CB1E}" srcId="{9E367044-F6DB-4C32-9597-6678A9142596}" destId="{BFF375B7-239A-4C2C-8CA0-F24DBC97D0D2}" srcOrd="0" destOrd="0" parTransId="{0715B5FE-31BC-4AC6-9F97-C38EB766D30E}" sibTransId="{8E7A304F-018F-4008-B3D5-EF2791723C06}"/>
    <dgm:cxn modelId="{9286C70F-E5ED-413E-BB64-DACD942A0045}" type="presOf" srcId="{9E367044-F6DB-4C32-9597-6678A9142596}" destId="{0EB1D719-851F-4586-8843-0B2755AA9161}" srcOrd="0" destOrd="0" presId="urn:microsoft.com/office/officeart/2005/8/layout/default"/>
    <dgm:cxn modelId="{F13C7205-AAC2-496E-9A77-B4CEE1E9AED5}" srcId="{9E367044-F6DB-4C32-9597-6678A9142596}" destId="{8C8B0FF0-F913-43AE-A62E-A4A7A8D97D12}" srcOrd="3" destOrd="0" parTransId="{9B6BEE5E-FDEB-4540-A0D3-292B58976074}" sibTransId="{BA60340B-B24C-46D3-B661-6CB4D3460457}"/>
    <dgm:cxn modelId="{7AF480B2-AA0A-47DC-B2B7-3F7EAE80E820}" type="presOf" srcId="{BFF375B7-239A-4C2C-8CA0-F24DBC97D0D2}" destId="{75746BCE-B64F-4876-9ED3-4F44C6A8E32E}" srcOrd="0" destOrd="0" presId="urn:microsoft.com/office/officeart/2005/8/layout/default"/>
    <dgm:cxn modelId="{07B0A66B-8CEA-46FE-A61C-7380D6E40261}" type="presOf" srcId="{8C8B0FF0-F913-43AE-A62E-A4A7A8D97D12}" destId="{98EBCF50-31BA-4B5F-8126-EC700ADBF3CE}" srcOrd="0" destOrd="0" presId="urn:microsoft.com/office/officeart/2005/8/layout/default"/>
    <dgm:cxn modelId="{C496BB9F-9636-438D-82B9-4727E074C504}" type="presOf" srcId="{E49F1D1D-D52B-47D2-A5D5-108FF74EB4B7}" destId="{24C776D2-DCF5-4ABE-A605-64ABB57CAD41}" srcOrd="0" destOrd="0" presId="urn:microsoft.com/office/officeart/2005/8/layout/default"/>
    <dgm:cxn modelId="{2F7F9139-A241-4CE2-966C-F23B0EB417D9}" srcId="{9E367044-F6DB-4C32-9597-6678A9142596}" destId="{545BD979-AF35-44A1-975C-DDE3CD8CCC7F}" srcOrd="1" destOrd="0" parTransId="{D017D77D-A268-476D-8770-DDF146743A52}" sibTransId="{93DE812F-8F1A-4152-ADCC-9F41CCCCC1A2}"/>
    <dgm:cxn modelId="{FAF6DEDF-2467-42E8-8312-D5477A4C4E62}" type="presOf" srcId="{A331CCCD-AEAB-4CA1-81AC-43BE6F4BF093}" destId="{55AA7761-5F98-4D62-BE19-7012AD88E8F5}" srcOrd="0" destOrd="0" presId="urn:microsoft.com/office/officeart/2005/8/layout/default"/>
    <dgm:cxn modelId="{2F33E9DC-7A03-4DF6-93BF-40D20DFF2901}" type="presParOf" srcId="{0EB1D719-851F-4586-8843-0B2755AA9161}" destId="{75746BCE-B64F-4876-9ED3-4F44C6A8E32E}" srcOrd="0" destOrd="0" presId="urn:microsoft.com/office/officeart/2005/8/layout/default"/>
    <dgm:cxn modelId="{B521BF89-CFF5-45F6-AC88-9CD12BEB02DA}" type="presParOf" srcId="{0EB1D719-851F-4586-8843-0B2755AA9161}" destId="{FBC46BC7-7C4A-49F8-872D-8D12F4D096FC}" srcOrd="1" destOrd="0" presId="urn:microsoft.com/office/officeart/2005/8/layout/default"/>
    <dgm:cxn modelId="{F82A3FBD-ACAB-4345-BAA0-71A3E2828FE4}" type="presParOf" srcId="{0EB1D719-851F-4586-8843-0B2755AA9161}" destId="{A2F59FEE-7D73-4074-A74D-B812936963CB}" srcOrd="2" destOrd="0" presId="urn:microsoft.com/office/officeart/2005/8/layout/default"/>
    <dgm:cxn modelId="{909DEDAF-AE69-4BE5-BBF4-336A714C8B92}" type="presParOf" srcId="{0EB1D719-851F-4586-8843-0B2755AA9161}" destId="{A4D4593C-9021-4138-A7B0-640EBA449B99}" srcOrd="3" destOrd="0" presId="urn:microsoft.com/office/officeart/2005/8/layout/default"/>
    <dgm:cxn modelId="{1D2572B6-5DA8-44E4-A58C-7953F0879382}" type="presParOf" srcId="{0EB1D719-851F-4586-8843-0B2755AA9161}" destId="{55AA7761-5F98-4D62-BE19-7012AD88E8F5}" srcOrd="4" destOrd="0" presId="urn:microsoft.com/office/officeart/2005/8/layout/default"/>
    <dgm:cxn modelId="{28914DBF-AFE6-4366-9FE4-99A5CA8B3602}" type="presParOf" srcId="{0EB1D719-851F-4586-8843-0B2755AA9161}" destId="{59BEBC08-3E34-4595-9DAC-60035970637A}" srcOrd="5" destOrd="0" presId="urn:microsoft.com/office/officeart/2005/8/layout/default"/>
    <dgm:cxn modelId="{7DDC3DAA-DAC5-4460-84FC-880D9E501521}" type="presParOf" srcId="{0EB1D719-851F-4586-8843-0B2755AA9161}" destId="{98EBCF50-31BA-4B5F-8126-EC700ADBF3CE}" srcOrd="6" destOrd="0" presId="urn:microsoft.com/office/officeart/2005/8/layout/default"/>
    <dgm:cxn modelId="{507FA554-B68D-4107-AB1F-F7F2B0DC353F}" type="presParOf" srcId="{0EB1D719-851F-4586-8843-0B2755AA9161}" destId="{D42267FF-6017-4F1E-BD04-1B5E3837FE60}" srcOrd="7" destOrd="0" presId="urn:microsoft.com/office/officeart/2005/8/layout/default"/>
    <dgm:cxn modelId="{0EDCDF70-6BF0-4F0F-A2FE-38F111C0CED2}" type="presParOf" srcId="{0EB1D719-851F-4586-8843-0B2755AA9161}" destId="{24C776D2-DCF5-4ABE-A605-64ABB57CAD4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DFF697-D5E1-424D-B009-E1AD1E7FDCEA}">
      <dsp:nvSpPr>
        <dsp:cNvPr id="0" name=""/>
        <dsp:cNvSpPr/>
      </dsp:nvSpPr>
      <dsp:spPr>
        <a:xfrm>
          <a:off x="1024902" y="0"/>
          <a:ext cx="4525963" cy="4525963"/>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0D0F7D-94EF-4586-A885-B312F515D0FE}">
      <dsp:nvSpPr>
        <dsp:cNvPr id="0" name=""/>
        <dsp:cNvSpPr/>
      </dsp:nvSpPr>
      <dsp:spPr>
        <a:xfrm>
          <a:off x="2351631" y="455027"/>
          <a:ext cx="4814379"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i="1" u="none" kern="1200" dirty="0" smtClean="0"/>
            <a:t>- здійснюється виключно в межах Закону;</a:t>
          </a:r>
          <a:endParaRPr lang="uk-UA" sz="1800" u="none" kern="1200" dirty="0"/>
        </a:p>
      </dsp:txBody>
      <dsp:txXfrm>
        <a:off x="2403931" y="507327"/>
        <a:ext cx="4709779" cy="966780"/>
      </dsp:txXfrm>
    </dsp:sp>
    <dsp:sp modelId="{B7D72726-E179-49AB-B445-77B57924E7C6}">
      <dsp:nvSpPr>
        <dsp:cNvPr id="0" name=""/>
        <dsp:cNvSpPr/>
      </dsp:nvSpPr>
      <dsp:spPr>
        <a:xfrm>
          <a:off x="2325846" y="1660330"/>
          <a:ext cx="4865951"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i="1" u="none" kern="1200" dirty="0" smtClean="0"/>
            <a:t>- здійснюється  </a:t>
          </a:r>
          <a:r>
            <a:rPr lang="uk-UA" sz="1800" b="1" i="1" u="none" kern="1200" dirty="0" err="1" smtClean="0"/>
            <a:t>суб</a:t>
          </a:r>
          <a:r>
            <a:rPr lang="ru-RU" sz="1800" b="1" i="1" u="none" kern="1200" dirty="0" smtClean="0"/>
            <a:t>’</a:t>
          </a:r>
          <a:r>
            <a:rPr lang="uk-UA" sz="1800" b="1" i="1" u="none" kern="1200" dirty="0" err="1" smtClean="0"/>
            <a:t>єктами</a:t>
          </a:r>
          <a:r>
            <a:rPr lang="uk-UA" sz="1800" b="1" i="1" u="none" kern="1200" dirty="0" smtClean="0"/>
            <a:t> ( радами чи зборами</a:t>
          </a:r>
          <a:r>
            <a:rPr lang="ru-RU" sz="1800" b="1" i="1" u="none" kern="1200" dirty="0" smtClean="0"/>
            <a:t>)</a:t>
          </a:r>
          <a:r>
            <a:rPr lang="uk-UA" sz="1800" b="1" i="1" u="none" kern="1200" dirty="0" smtClean="0"/>
            <a:t>, члени яких обираються таємним голосуванням.</a:t>
          </a:r>
          <a:endParaRPr lang="uk-UA" sz="1800" u="none" kern="1200" dirty="0"/>
        </a:p>
      </dsp:txBody>
      <dsp:txXfrm>
        <a:off x="2378146" y="1712630"/>
        <a:ext cx="4761351" cy="966780"/>
      </dsp:txXfrm>
    </dsp:sp>
    <dsp:sp modelId="{0F0646D0-B1C3-49D4-B595-D8AAD79CA9E2}">
      <dsp:nvSpPr>
        <dsp:cNvPr id="0" name=""/>
        <dsp:cNvSpPr/>
      </dsp:nvSpPr>
      <dsp:spPr>
        <a:xfrm>
          <a:off x="2312946" y="2865632"/>
          <a:ext cx="4891751"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i="1" u="none" kern="1200" dirty="0" smtClean="0"/>
            <a:t>В</a:t>
          </a:r>
          <a:r>
            <a:rPr lang="ru-RU" sz="1800" b="1" i="1" u="none" kern="1200" dirty="0" err="1" smtClean="0"/>
            <a:t>икористання</a:t>
          </a:r>
          <a:r>
            <a:rPr lang="ru-RU" sz="1800" b="1" i="1" u="none" kern="1200" dirty="0" smtClean="0"/>
            <a:t> </a:t>
          </a:r>
          <a:r>
            <a:rPr lang="ru-RU" sz="1800" b="1" i="1" u="none" kern="1200" dirty="0" err="1" smtClean="0"/>
            <a:t>зборів</a:t>
          </a:r>
          <a:r>
            <a:rPr lang="ru-RU" sz="1800" b="1" i="1" u="none" kern="1200" dirty="0" smtClean="0"/>
            <a:t> </a:t>
          </a:r>
          <a:r>
            <a:rPr lang="ru-RU" sz="1800" b="1" i="1" u="none" kern="1200" dirty="0" err="1" smtClean="0"/>
            <a:t>громадян</a:t>
          </a:r>
          <a:r>
            <a:rPr lang="ru-RU" sz="1800" b="1" i="1" u="none" kern="1200" dirty="0" smtClean="0"/>
            <a:t>, </a:t>
          </a:r>
          <a:r>
            <a:rPr lang="ru-RU" sz="1800" b="1" i="1" u="none" kern="1200" dirty="0" err="1" smtClean="0"/>
            <a:t>референдумів</a:t>
          </a:r>
          <a:r>
            <a:rPr lang="ru-RU" sz="1800" b="1" i="1" u="none" kern="1200" dirty="0" smtClean="0"/>
            <a:t> </a:t>
          </a:r>
          <a:r>
            <a:rPr lang="ru-RU" sz="1800" b="1" i="1" u="none" kern="1200" dirty="0" err="1" smtClean="0"/>
            <a:t>чи</a:t>
          </a:r>
          <a:r>
            <a:rPr lang="ru-RU" sz="1800" b="1" i="1" u="none" kern="1200" dirty="0" smtClean="0"/>
            <a:t> будь-</a:t>
          </a:r>
          <a:r>
            <a:rPr lang="ru-RU" sz="1800" b="1" i="1" u="none" kern="1200" dirty="0" err="1" smtClean="0"/>
            <a:t>якої</a:t>
          </a:r>
          <a:r>
            <a:rPr lang="ru-RU" sz="1800" b="1" i="1" u="none" kern="1200" dirty="0" smtClean="0"/>
            <a:t> </a:t>
          </a:r>
          <a:r>
            <a:rPr lang="ru-RU" sz="1800" b="1" i="1" u="none" kern="1200" dirty="0" err="1" smtClean="0"/>
            <a:t>іншої</a:t>
          </a:r>
          <a:r>
            <a:rPr lang="ru-RU" sz="1800" b="1" i="1" u="none" kern="1200" dirty="0" smtClean="0"/>
            <a:t> </a:t>
          </a:r>
          <a:r>
            <a:rPr lang="ru-RU" sz="1800" b="1" i="1" u="none" kern="1200" dirty="0" err="1" smtClean="0"/>
            <a:t>форми</a:t>
          </a:r>
          <a:r>
            <a:rPr lang="ru-RU" sz="1800" b="1" i="1" u="none" kern="1200" dirty="0" smtClean="0"/>
            <a:t> </a:t>
          </a:r>
          <a:r>
            <a:rPr lang="ru-RU" sz="1800" b="1" i="1" u="none" kern="1200" dirty="0" err="1" smtClean="0"/>
            <a:t>прямої</a:t>
          </a:r>
          <a:r>
            <a:rPr lang="ru-RU" sz="1800" b="1" i="1" u="none" kern="1200" dirty="0" smtClean="0"/>
            <a:t> </a:t>
          </a:r>
          <a:r>
            <a:rPr lang="ru-RU" sz="1800" b="1" i="1" u="none" kern="1200" dirty="0" err="1" smtClean="0"/>
            <a:t>участі</a:t>
          </a:r>
          <a:r>
            <a:rPr lang="ru-RU" sz="1800" b="1" i="1" u="none" kern="1200" dirty="0" smtClean="0"/>
            <a:t> </a:t>
          </a:r>
          <a:r>
            <a:rPr lang="ru-RU" sz="1800" b="1" i="1" u="none" kern="1200" dirty="0" err="1" smtClean="0"/>
            <a:t>громадян</a:t>
          </a:r>
          <a:r>
            <a:rPr lang="uk-UA" sz="1800" b="1" i="1" u="none" kern="1200" dirty="0" smtClean="0"/>
            <a:t> є можливим за умови</a:t>
          </a:r>
          <a:r>
            <a:rPr lang="ru-RU" sz="1800" b="1" i="1" u="none" kern="1200" dirty="0" smtClean="0"/>
            <a:t>,</a:t>
          </a:r>
          <a:r>
            <a:rPr lang="uk-UA" sz="1800" b="1" i="1" u="none" kern="1200" dirty="0" smtClean="0"/>
            <a:t> якщо це дозволяється законом</a:t>
          </a:r>
          <a:endParaRPr lang="uk-UA" sz="1800" u="none" kern="1200" dirty="0"/>
        </a:p>
      </dsp:txBody>
      <dsp:txXfrm>
        <a:off x="2365246" y="2917932"/>
        <a:ext cx="4787151" cy="9667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746BCE-B64F-4876-9ED3-4F44C6A8E32E}">
      <dsp:nvSpPr>
        <dsp:cNvPr id="0" name=""/>
        <dsp:cNvSpPr/>
      </dsp:nvSpPr>
      <dsp:spPr>
        <a:xfrm>
          <a:off x="6392" y="48763"/>
          <a:ext cx="2842671" cy="339563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100000"/>
            </a:lnSpc>
            <a:spcBef>
              <a:spcPct val="0"/>
            </a:spcBef>
            <a:spcAft>
              <a:spcPts val="0"/>
            </a:spcAft>
          </a:pPr>
          <a:r>
            <a:rPr lang="uk-UA" sz="1800" b="1" kern="1200" dirty="0" smtClean="0">
              <a:solidFill>
                <a:schemeClr val="bg1"/>
              </a:solidFill>
            </a:rPr>
            <a:t>- т</a:t>
          </a:r>
          <a:r>
            <a:rPr lang="uk-UA" sz="1400" b="1" kern="1200" dirty="0" smtClean="0">
              <a:solidFill>
                <a:schemeClr val="bg1"/>
              </a:solidFill>
            </a:rPr>
            <a:t>ериторіальну громаду;</a:t>
          </a:r>
        </a:p>
        <a:p>
          <a:pPr lvl="0" algn="ctr" defTabSz="800100">
            <a:lnSpc>
              <a:spcPct val="100000"/>
            </a:lnSpc>
            <a:spcBef>
              <a:spcPct val="0"/>
            </a:spcBef>
            <a:spcAft>
              <a:spcPts val="0"/>
            </a:spcAft>
          </a:pPr>
          <a:r>
            <a:rPr lang="uk-UA" sz="1400" b="1" kern="1200" dirty="0" smtClean="0">
              <a:solidFill>
                <a:schemeClr val="bg1"/>
              </a:solidFill>
            </a:rPr>
            <a:t>- сільську, селищну, міську раду;</a:t>
          </a:r>
        </a:p>
        <a:p>
          <a:pPr lvl="0" algn="ctr" defTabSz="800100">
            <a:lnSpc>
              <a:spcPct val="100000"/>
            </a:lnSpc>
            <a:spcBef>
              <a:spcPct val="0"/>
            </a:spcBef>
            <a:spcAft>
              <a:spcPts val="0"/>
            </a:spcAft>
          </a:pPr>
          <a:r>
            <a:rPr lang="uk-UA" sz="1400" b="1" kern="1200" dirty="0" err="1" smtClean="0">
              <a:solidFill>
                <a:schemeClr val="bg1"/>
              </a:solidFill>
            </a:rPr>
            <a:t>-сільського</a:t>
          </a:r>
          <a:r>
            <a:rPr lang="uk-UA" sz="1400" b="1" kern="1200" dirty="0" smtClean="0">
              <a:solidFill>
                <a:schemeClr val="bg1"/>
              </a:solidFill>
            </a:rPr>
            <a:t>, селищного, міського голову;</a:t>
          </a:r>
        </a:p>
        <a:p>
          <a:pPr lvl="0" algn="ctr" defTabSz="800100">
            <a:lnSpc>
              <a:spcPct val="100000"/>
            </a:lnSpc>
            <a:spcBef>
              <a:spcPct val="0"/>
            </a:spcBef>
            <a:spcAft>
              <a:spcPts val="0"/>
            </a:spcAft>
          </a:pPr>
          <a:r>
            <a:rPr lang="uk-UA" sz="1400" b="1" kern="1200" dirty="0" smtClean="0">
              <a:solidFill>
                <a:schemeClr val="bg1"/>
              </a:solidFill>
            </a:rPr>
            <a:t>- Виконавчі органи сільської, селищної, міської ради;</a:t>
          </a:r>
        </a:p>
        <a:p>
          <a:pPr lvl="0" algn="ctr" defTabSz="800100">
            <a:lnSpc>
              <a:spcPct val="100000"/>
            </a:lnSpc>
            <a:spcBef>
              <a:spcPct val="0"/>
            </a:spcBef>
            <a:spcAft>
              <a:spcPts val="0"/>
            </a:spcAft>
          </a:pPr>
          <a:r>
            <a:rPr lang="uk-UA" sz="1400" b="1" kern="1200" dirty="0" smtClean="0">
              <a:solidFill>
                <a:schemeClr val="bg1"/>
              </a:solidFill>
            </a:rPr>
            <a:t>- Районні та обласні ради, що представляють спільні інтереси територіальних громад сіл, селищ, міст;</a:t>
          </a:r>
        </a:p>
        <a:p>
          <a:pPr lvl="0" algn="ctr" defTabSz="800100">
            <a:lnSpc>
              <a:spcPct val="100000"/>
            </a:lnSpc>
            <a:spcBef>
              <a:spcPct val="0"/>
            </a:spcBef>
            <a:spcAft>
              <a:spcPts val="0"/>
            </a:spcAft>
          </a:pPr>
          <a:r>
            <a:rPr lang="uk-UA" sz="1400" b="1" kern="1200" dirty="0" smtClean="0">
              <a:solidFill>
                <a:schemeClr val="bg1"/>
              </a:solidFill>
            </a:rPr>
            <a:t>- Органи самоорганізації населення</a:t>
          </a:r>
        </a:p>
        <a:p>
          <a:pPr lvl="0" algn="ctr" defTabSz="800100">
            <a:lnSpc>
              <a:spcPct val="100000"/>
            </a:lnSpc>
            <a:spcBef>
              <a:spcPct val="0"/>
            </a:spcBef>
            <a:spcAft>
              <a:spcPts val="0"/>
            </a:spcAft>
          </a:pPr>
          <a:r>
            <a:rPr lang="uk-UA" sz="1400" i="1" kern="1200" dirty="0" smtClean="0">
              <a:solidFill>
                <a:schemeClr val="bg1"/>
              </a:solidFill>
            </a:rPr>
            <a:t>(ст.5 ЗУ «Про місцеве самоврядування в Україні»)</a:t>
          </a:r>
        </a:p>
        <a:p>
          <a:pPr lvl="0" algn="ctr" defTabSz="800100">
            <a:lnSpc>
              <a:spcPct val="90000"/>
            </a:lnSpc>
            <a:spcBef>
              <a:spcPct val="0"/>
            </a:spcBef>
            <a:spcAft>
              <a:spcPct val="35000"/>
            </a:spcAft>
          </a:pPr>
          <a:endParaRPr lang="uk-UA" sz="1800" kern="1200" dirty="0"/>
        </a:p>
      </dsp:txBody>
      <dsp:txXfrm>
        <a:off x="6392" y="48763"/>
        <a:ext cx="2842671" cy="3395634"/>
      </dsp:txXfrm>
    </dsp:sp>
    <dsp:sp modelId="{A2F59FEE-7D73-4074-A74D-B812936963CB}">
      <dsp:nvSpPr>
        <dsp:cNvPr id="0" name=""/>
        <dsp:cNvSpPr/>
      </dsp:nvSpPr>
      <dsp:spPr>
        <a:xfrm>
          <a:off x="3068064" y="328428"/>
          <a:ext cx="2321581" cy="28363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uk-UA" sz="1600" b="1" i="1" kern="1200" dirty="0" smtClean="0">
              <a:solidFill>
                <a:schemeClr val="bg1"/>
              </a:solidFill>
            </a:rPr>
            <a:t>Первинним </a:t>
          </a:r>
          <a:r>
            <a:rPr lang="uk-UA" sz="1600" b="1" i="1" kern="1200" dirty="0" err="1" smtClean="0">
              <a:solidFill>
                <a:schemeClr val="bg1"/>
              </a:solidFill>
            </a:rPr>
            <a:t>суб</a:t>
          </a:r>
          <a:r>
            <a:rPr lang="en-US" sz="1600" b="1" i="1" kern="1200" dirty="0" smtClean="0">
              <a:solidFill>
                <a:schemeClr val="bg1"/>
              </a:solidFill>
            </a:rPr>
            <a:t>’</a:t>
          </a:r>
          <a:r>
            <a:rPr lang="uk-UA" sz="1600" b="1" i="1" kern="1200" dirty="0" err="1" smtClean="0">
              <a:solidFill>
                <a:schemeClr val="bg1"/>
              </a:solidFill>
            </a:rPr>
            <a:t>єктом</a:t>
          </a:r>
          <a:r>
            <a:rPr lang="uk-UA" sz="1600" b="1" i="1" kern="1200" dirty="0" smtClean="0">
              <a:solidFill>
                <a:schemeClr val="bg1"/>
              </a:solidFill>
            </a:rPr>
            <a:t> місцевого самоврядування, основним носієм його функцій і повноважень є територіальна громада села, селища, міста </a:t>
          </a:r>
        </a:p>
        <a:p>
          <a:pPr lvl="0" algn="ctr" defTabSz="711200">
            <a:lnSpc>
              <a:spcPct val="90000"/>
            </a:lnSpc>
            <a:spcBef>
              <a:spcPct val="0"/>
            </a:spcBef>
            <a:spcAft>
              <a:spcPct val="35000"/>
            </a:spcAft>
          </a:pPr>
          <a:r>
            <a:rPr lang="uk-UA" sz="1400" i="1" kern="1200" dirty="0" smtClean="0">
              <a:solidFill>
                <a:schemeClr val="bg1"/>
              </a:solidFill>
            </a:rPr>
            <a:t>(ст.6 ЗУ «Про місцеве самоврядування в Україні»)</a:t>
          </a:r>
          <a:endParaRPr lang="uk-UA" sz="1400" i="1" kern="1200" dirty="0">
            <a:solidFill>
              <a:schemeClr val="bg1"/>
            </a:solidFill>
          </a:endParaRPr>
        </a:p>
      </dsp:txBody>
      <dsp:txXfrm>
        <a:off x="3068064" y="328428"/>
        <a:ext cx="2321581" cy="2836302"/>
      </dsp:txXfrm>
    </dsp:sp>
    <dsp:sp modelId="{55AA7761-5F98-4D62-BE19-7012AD88E8F5}">
      <dsp:nvSpPr>
        <dsp:cNvPr id="0" name=""/>
        <dsp:cNvSpPr/>
      </dsp:nvSpPr>
      <dsp:spPr>
        <a:xfrm>
          <a:off x="5608646" y="258471"/>
          <a:ext cx="2614560" cy="297621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uk-UA" sz="1400" b="1" kern="1200" dirty="0" smtClean="0">
              <a:solidFill>
                <a:schemeClr val="bg1"/>
              </a:solidFill>
            </a:rPr>
            <a:t>Сільські, селищні, міські ради є органами місцевого самоврядування, що представляють відповідні територіальні громади та здійснюють від їх імені та в їх інтересах функції і повноваження місцевого самоврядування, визначені Конституцією України, чинними законами</a:t>
          </a:r>
        </a:p>
        <a:p>
          <a:pPr lvl="0" algn="ctr" defTabSz="622300">
            <a:lnSpc>
              <a:spcPct val="90000"/>
            </a:lnSpc>
            <a:spcBef>
              <a:spcPct val="0"/>
            </a:spcBef>
            <a:spcAft>
              <a:spcPct val="35000"/>
            </a:spcAft>
          </a:pPr>
          <a:r>
            <a:rPr lang="uk-UA" sz="1100" b="0" i="1" kern="1200" dirty="0" smtClean="0">
              <a:solidFill>
                <a:schemeClr val="bg1"/>
              </a:solidFill>
            </a:rPr>
            <a:t>(ст.10 ЗУ «Про місцеве самоврядування в Україні»)</a:t>
          </a:r>
          <a:endParaRPr lang="uk-UA" sz="1100" b="0" i="1" kern="1200" dirty="0">
            <a:solidFill>
              <a:schemeClr val="bg1"/>
            </a:solidFill>
          </a:endParaRPr>
        </a:p>
      </dsp:txBody>
      <dsp:txXfrm>
        <a:off x="5608646" y="258471"/>
        <a:ext cx="2614560" cy="2976217"/>
      </dsp:txXfrm>
    </dsp:sp>
    <dsp:sp modelId="{98EBCF50-31BA-4B5F-8126-EC700ADBF3CE}">
      <dsp:nvSpPr>
        <dsp:cNvPr id="0" name=""/>
        <dsp:cNvSpPr/>
      </dsp:nvSpPr>
      <dsp:spPr>
        <a:xfrm>
          <a:off x="34567" y="3695427"/>
          <a:ext cx="3903597" cy="165747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uk-UA" sz="1400" b="1" kern="1200" dirty="0" smtClean="0">
              <a:solidFill>
                <a:schemeClr val="bg1"/>
              </a:solidFill>
            </a:rPr>
            <a:t>Сільський, селищний, міський голова є головною посадовою особою територіальної громади відповідно села (добровільного об</a:t>
          </a:r>
          <a:r>
            <a:rPr lang="en-US" sz="1400" b="1" kern="1200" dirty="0" smtClean="0">
              <a:solidFill>
                <a:schemeClr val="bg1"/>
              </a:solidFill>
            </a:rPr>
            <a:t>’</a:t>
          </a:r>
          <a:r>
            <a:rPr lang="uk-UA" sz="1400" b="1" kern="1200" dirty="0" smtClean="0">
              <a:solidFill>
                <a:schemeClr val="bg1"/>
              </a:solidFill>
            </a:rPr>
            <a:t>єднання в одну територіальну громаду жителів кількох сіл), селища, міста</a:t>
          </a:r>
        </a:p>
        <a:p>
          <a:pPr lvl="0" algn="ctr" defTabSz="622300">
            <a:lnSpc>
              <a:spcPct val="90000"/>
            </a:lnSpc>
            <a:spcBef>
              <a:spcPct val="0"/>
            </a:spcBef>
            <a:spcAft>
              <a:spcPct val="35000"/>
            </a:spcAft>
          </a:pPr>
          <a:r>
            <a:rPr lang="uk-UA" sz="1400" b="1" i="1" kern="1200" dirty="0" smtClean="0">
              <a:solidFill>
                <a:schemeClr val="bg1"/>
              </a:solidFill>
            </a:rPr>
            <a:t>(ст</a:t>
          </a:r>
          <a:r>
            <a:rPr lang="uk-UA" sz="1400" i="1" kern="1200" dirty="0" smtClean="0">
              <a:solidFill>
                <a:schemeClr val="bg1"/>
              </a:solidFill>
            </a:rPr>
            <a:t>.12 ЗУ «Про місцеве самоврядування в Україні»)</a:t>
          </a:r>
          <a:endParaRPr lang="uk-UA" sz="1400" i="1" kern="1200" dirty="0">
            <a:solidFill>
              <a:schemeClr val="bg1"/>
            </a:solidFill>
          </a:endParaRPr>
        </a:p>
      </dsp:txBody>
      <dsp:txXfrm>
        <a:off x="34567" y="3695427"/>
        <a:ext cx="3903597" cy="1657470"/>
      </dsp:txXfrm>
    </dsp:sp>
    <dsp:sp modelId="{24C776D2-DCF5-4ABE-A605-64ABB57CAD41}">
      <dsp:nvSpPr>
        <dsp:cNvPr id="0" name=""/>
        <dsp:cNvSpPr/>
      </dsp:nvSpPr>
      <dsp:spPr>
        <a:xfrm>
          <a:off x="4157165" y="3663398"/>
          <a:ext cx="4037867" cy="17215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b="1" kern="1200" dirty="0" smtClean="0">
              <a:solidFill>
                <a:schemeClr val="bg1"/>
              </a:solidFill>
            </a:rPr>
            <a:t>Голова ОМС:  представляє територіальну громаду, раду та її виконавчий комітет у відносинах з державними органами, іншими органами місцевого самоврядування, об</a:t>
          </a:r>
          <a:r>
            <a:rPr lang="en-US" sz="1200" b="1" kern="1200" dirty="0" smtClean="0">
              <a:solidFill>
                <a:schemeClr val="bg1"/>
              </a:solidFill>
            </a:rPr>
            <a:t>’</a:t>
          </a:r>
          <a:r>
            <a:rPr lang="uk-UA" sz="1200" b="1" kern="1200" dirty="0" smtClean="0">
              <a:solidFill>
                <a:schemeClr val="bg1"/>
              </a:solidFill>
            </a:rPr>
            <a:t>єднаннями громадян, підприємствами, установами, організаціями незалежно від форм власності, громадянами, а також у міжнародних відносинах відповідно до законодавства</a:t>
          </a:r>
          <a:r>
            <a:rPr lang="uk-UA" sz="1200" kern="1200" dirty="0" smtClean="0">
              <a:solidFill>
                <a:schemeClr val="bg1"/>
              </a:solidFill>
            </a:rPr>
            <a:t> </a:t>
          </a:r>
          <a:r>
            <a:rPr lang="uk-UA" sz="1200" i="1" kern="1200" dirty="0" smtClean="0">
              <a:solidFill>
                <a:schemeClr val="bg1"/>
              </a:solidFill>
            </a:rPr>
            <a:t>(ст.42 ЗУ «Про місцеве самоврядування в Україні» )</a:t>
          </a:r>
          <a:endParaRPr lang="uk-UA" sz="1200" i="1" kern="1200" dirty="0">
            <a:solidFill>
              <a:schemeClr val="bg1"/>
            </a:solidFill>
          </a:endParaRPr>
        </a:p>
      </dsp:txBody>
      <dsp:txXfrm>
        <a:off x="4157165" y="3663398"/>
        <a:ext cx="4037867" cy="1721528"/>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3553141D-6507-41C0-8E2F-E8658087486E}" type="datetimeFigureOut">
              <a:rPr lang="uk-UA" smtClean="0"/>
              <a:t>17.05.2016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72970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553141D-6507-41C0-8E2F-E8658087486E}" type="datetimeFigureOut">
              <a:rPr lang="uk-UA" smtClean="0"/>
              <a:t>17.05.2016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710458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553141D-6507-41C0-8E2F-E8658087486E}" type="datetimeFigureOut">
              <a:rPr lang="uk-UA" smtClean="0"/>
              <a:t>17.05.2016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1000439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553141D-6507-41C0-8E2F-E8658087486E}" type="datetimeFigureOut">
              <a:rPr lang="uk-UA" smtClean="0"/>
              <a:t>17.05.2016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17635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553141D-6507-41C0-8E2F-E8658087486E}" type="datetimeFigureOut">
              <a:rPr lang="uk-UA" smtClean="0"/>
              <a:t>17.05.2016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2747478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3553141D-6507-41C0-8E2F-E8658087486E}" type="datetimeFigureOut">
              <a:rPr lang="uk-UA" smtClean="0"/>
              <a:t>17.05.2016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312239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3553141D-6507-41C0-8E2F-E8658087486E}" type="datetimeFigureOut">
              <a:rPr lang="uk-UA" smtClean="0"/>
              <a:t>17.05.2016</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1238502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3553141D-6507-41C0-8E2F-E8658087486E}" type="datetimeFigureOut">
              <a:rPr lang="uk-UA" smtClean="0"/>
              <a:t>17.05.2016</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367664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53141D-6507-41C0-8E2F-E8658087486E}" type="datetimeFigureOut">
              <a:rPr lang="uk-UA" smtClean="0"/>
              <a:t>17.05.2016</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1892725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553141D-6507-41C0-8E2F-E8658087486E}" type="datetimeFigureOut">
              <a:rPr lang="uk-UA" smtClean="0"/>
              <a:t>17.05.2016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150261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553141D-6507-41C0-8E2F-E8658087486E}" type="datetimeFigureOut">
              <a:rPr lang="uk-UA" smtClean="0"/>
              <a:t>17.05.2016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BB8B8E5-AABE-404F-9BB1-E6529E06B926}" type="slidenum">
              <a:rPr lang="uk-UA" smtClean="0"/>
              <a:t>‹#›</a:t>
            </a:fld>
            <a:endParaRPr lang="uk-UA"/>
          </a:p>
        </p:txBody>
      </p:sp>
    </p:spTree>
    <p:extLst>
      <p:ext uri="{BB962C8B-B14F-4D97-AF65-F5344CB8AC3E}">
        <p14:creationId xmlns:p14="http://schemas.microsoft.com/office/powerpoint/2010/main" val="302432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3141D-6507-41C0-8E2F-E8658087486E}" type="datetimeFigureOut">
              <a:rPr lang="uk-UA" smtClean="0"/>
              <a:t>17.05.2016</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B8B8E5-AABE-404F-9BB1-E6529E06B926}" type="slidenum">
              <a:rPr lang="uk-UA" smtClean="0"/>
              <a:t>‹#›</a:t>
            </a:fld>
            <a:endParaRPr lang="uk-UA"/>
          </a:p>
        </p:txBody>
      </p:sp>
    </p:spTree>
    <p:extLst>
      <p:ext uri="{BB962C8B-B14F-4D97-AF65-F5344CB8AC3E}">
        <p14:creationId xmlns:p14="http://schemas.microsoft.com/office/powerpoint/2010/main" val="275686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zakon0.rada.gov.ua/laws/show/435-15/page2#n466" TargetMode="External"/><Relationship Id="rId2" Type="http://schemas.openxmlformats.org/officeDocument/2006/relationships/hyperlink" Target="http://zakon3.rada.gov.ua/laws/show/755-15" TargetMode="External"/><Relationship Id="rId1" Type="http://schemas.openxmlformats.org/officeDocument/2006/relationships/slideLayout" Target="../slideLayouts/slideLayout2.xml"/><Relationship Id="rId4" Type="http://schemas.openxmlformats.org/officeDocument/2006/relationships/hyperlink" Target="http://zakon0.rada.gov.ua/laws/show/254%D0%BA/96-%D0%B2%D1%80"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36712"/>
            <a:ext cx="7772400" cy="3049488"/>
          </a:xfrm>
        </p:spPr>
        <p:txBody>
          <a:bodyPr>
            <a:normAutofit fontScale="90000"/>
          </a:bodyPr>
          <a:lstStyle/>
          <a:p>
            <a:r>
              <a:rPr lang="uk-UA" sz="2000" b="1" dirty="0" smtClean="0"/>
              <a:t>КОСІВСЬКА РАЙОННА РАДА </a:t>
            </a:r>
            <a:r>
              <a:rPr lang="en-US" sz="2000" b="1" dirty="0" smtClean="0"/>
              <a:t>V</a:t>
            </a:r>
            <a:r>
              <a:rPr lang="uk-UA" sz="2000" b="1" dirty="0" smtClean="0"/>
              <a:t>ІІ СКЛИКАННЯ</a:t>
            </a:r>
            <a:r>
              <a:rPr lang="uk-UA" b="1" i="1" dirty="0" smtClean="0"/>
              <a:t/>
            </a:r>
            <a:br>
              <a:rPr lang="uk-UA" b="1" i="1" dirty="0" smtClean="0"/>
            </a:br>
            <a:r>
              <a:rPr lang="uk-UA" b="1" i="1" dirty="0" smtClean="0"/>
              <a:t/>
            </a:r>
            <a:br>
              <a:rPr lang="uk-UA" b="1" i="1" dirty="0" smtClean="0"/>
            </a:br>
            <a:r>
              <a:rPr lang="uk-UA" b="1" i="1" dirty="0" smtClean="0"/>
              <a:t>СТАТУТИ ТЕРИТОРІАЛЬНИХ ГРОМАД СІЛ, СЕЛИЩ, МІСТА: </a:t>
            </a:r>
            <a:br>
              <a:rPr lang="uk-UA" b="1" i="1" dirty="0" smtClean="0"/>
            </a:br>
            <a:endParaRPr lang="uk-UA" b="1" i="1" dirty="0"/>
          </a:p>
        </p:txBody>
      </p:sp>
      <p:sp>
        <p:nvSpPr>
          <p:cNvPr id="3" name="Подзаголовок 2"/>
          <p:cNvSpPr>
            <a:spLocks noGrp="1"/>
          </p:cNvSpPr>
          <p:nvPr>
            <p:ph type="subTitle" idx="1"/>
          </p:nvPr>
        </p:nvSpPr>
        <p:spPr>
          <a:xfrm>
            <a:off x="1371600" y="3886200"/>
            <a:ext cx="6400800" cy="2495128"/>
          </a:xfrm>
        </p:spPr>
        <p:txBody>
          <a:bodyPr>
            <a:normAutofit fontScale="85000" lnSpcReduction="20000"/>
          </a:bodyPr>
          <a:lstStyle/>
          <a:p>
            <a:r>
              <a:rPr lang="uk-UA" sz="4700" b="1" i="1" dirty="0">
                <a:solidFill>
                  <a:schemeClr val="tx1"/>
                </a:solidFill>
              </a:rPr>
              <a:t>ЩО, ЯК І ДЛЯ </a:t>
            </a:r>
            <a:r>
              <a:rPr lang="uk-UA" sz="4700" b="1" i="1" dirty="0" smtClean="0">
                <a:solidFill>
                  <a:schemeClr val="tx1"/>
                </a:solidFill>
              </a:rPr>
              <a:t>ЧОГО?</a:t>
            </a:r>
          </a:p>
          <a:p>
            <a:endParaRPr lang="uk-UA" b="1" i="1" dirty="0">
              <a:solidFill>
                <a:schemeClr val="tx1"/>
              </a:solidFill>
            </a:endParaRPr>
          </a:p>
          <a:p>
            <a:endParaRPr lang="uk-UA" b="1" i="1" dirty="0" smtClean="0"/>
          </a:p>
          <a:p>
            <a:endParaRPr lang="uk-UA" b="1" i="1" dirty="0"/>
          </a:p>
          <a:p>
            <a:r>
              <a:rPr lang="uk-UA" sz="1500" b="1" i="1" dirty="0">
                <a:solidFill>
                  <a:schemeClr val="tx1"/>
                </a:solidFill>
              </a:rPr>
              <a:t/>
            </a:r>
            <a:br>
              <a:rPr lang="uk-UA" sz="1500" b="1" i="1" dirty="0">
                <a:solidFill>
                  <a:schemeClr val="tx1"/>
                </a:solidFill>
              </a:rPr>
            </a:br>
            <a:r>
              <a:rPr lang="uk-UA" sz="1500" b="1" i="1" dirty="0">
                <a:solidFill>
                  <a:schemeClr val="tx1"/>
                </a:solidFill>
              </a:rPr>
              <a:t>18 ТАВНЯ 2016  </a:t>
            </a:r>
            <a:r>
              <a:rPr lang="uk-UA" sz="1500" b="1" i="1" dirty="0" smtClean="0">
                <a:solidFill>
                  <a:schemeClr val="tx1"/>
                </a:solidFill>
              </a:rPr>
              <a:t>року </a:t>
            </a:r>
          </a:p>
          <a:p>
            <a:r>
              <a:rPr lang="uk-UA" sz="1500" b="1" i="1" dirty="0" smtClean="0">
                <a:solidFill>
                  <a:schemeClr val="tx1"/>
                </a:solidFill>
              </a:rPr>
              <a:t> </a:t>
            </a:r>
            <a:r>
              <a:rPr lang="uk-UA" sz="1500" b="1" i="1" dirty="0" err="1" smtClean="0">
                <a:solidFill>
                  <a:schemeClr val="tx1"/>
                </a:solidFill>
              </a:rPr>
              <a:t>м.КОСІВ</a:t>
            </a:r>
            <a:endParaRPr lang="uk-UA" sz="1500" b="1"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2412" y="0"/>
            <a:ext cx="1407842" cy="1727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7795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Autofit/>
          </a:bodyPr>
          <a:lstStyle/>
          <a:p>
            <a:pPr algn="l"/>
            <a:r>
              <a:rPr lang="uk-UA" sz="1600" b="1" i="1" u="sng" dirty="0" smtClean="0"/>
              <a:t>Міф </a:t>
            </a:r>
            <a:r>
              <a:rPr lang="uk-UA" sz="1600" b="1" i="1" u="sng" dirty="0" err="1" smtClean="0"/>
              <a:t>ІІІ-й</a:t>
            </a:r>
            <a:r>
              <a:rPr lang="uk-UA" sz="1600" b="1" i="1" u="sng" dirty="0" smtClean="0"/>
              <a:t>: «</a:t>
            </a:r>
            <a:r>
              <a:rPr lang="uk-UA" sz="1600" b="1" i="1" u="sng" dirty="0"/>
              <a:t>Необхідність та порядок створення територіальної громади в статусі юридичної особи публічного права передбачено Конституцією України та Цивільним Кодексом України.</a:t>
            </a:r>
            <a:br>
              <a:rPr lang="uk-UA" sz="1600" b="1" i="1" u="sng" dirty="0"/>
            </a:br>
            <a:endParaRPr lang="uk-UA" sz="1600" b="1" i="1" u="sng" dirty="0"/>
          </a:p>
        </p:txBody>
      </p:sp>
      <p:sp>
        <p:nvSpPr>
          <p:cNvPr id="3" name="Объект 2"/>
          <p:cNvSpPr>
            <a:spLocks noGrp="1"/>
          </p:cNvSpPr>
          <p:nvPr>
            <p:ph idx="1"/>
          </p:nvPr>
        </p:nvSpPr>
        <p:spPr>
          <a:xfrm>
            <a:off x="457200" y="1124744"/>
            <a:ext cx="8229600" cy="5256584"/>
          </a:xfrm>
        </p:spPr>
        <p:txBody>
          <a:bodyPr>
            <a:normAutofit fontScale="40000" lnSpcReduction="20000"/>
          </a:bodyPr>
          <a:lstStyle/>
          <a:p>
            <a:pPr algn="just" fontAlgn="base">
              <a:buFont typeface="Wingdings" pitchFamily="2" charset="2"/>
              <a:buChar char="Ø"/>
            </a:pPr>
            <a:r>
              <a:rPr lang="uk-UA" dirty="0"/>
              <a:t>Згідно ст.80 Цивільного кодексу України  ю</a:t>
            </a:r>
            <a:r>
              <a:rPr lang="ru-RU" dirty="0" err="1"/>
              <a:t>ридичною</a:t>
            </a:r>
            <a:r>
              <a:rPr lang="ru-RU" dirty="0"/>
              <a:t> особою є </a:t>
            </a:r>
            <a:r>
              <a:rPr lang="ru-RU" dirty="0" err="1"/>
              <a:t>організація</a:t>
            </a:r>
            <a:r>
              <a:rPr lang="ru-RU" dirty="0"/>
              <a:t>, створена і </a:t>
            </a:r>
            <a:r>
              <a:rPr lang="ru-RU" dirty="0" err="1"/>
              <a:t>зареєстрована</a:t>
            </a:r>
            <a:r>
              <a:rPr lang="ru-RU" dirty="0"/>
              <a:t> у </a:t>
            </a:r>
            <a:r>
              <a:rPr lang="ru-RU" dirty="0" err="1"/>
              <a:t>встановленому</a:t>
            </a:r>
            <a:r>
              <a:rPr lang="ru-RU" dirty="0"/>
              <a:t> </a:t>
            </a:r>
            <a:r>
              <a:rPr lang="ru-RU" u="sng" dirty="0">
                <a:hlinkClick r:id="rId2"/>
              </a:rPr>
              <a:t>законом</a:t>
            </a:r>
            <a:r>
              <a:rPr lang="ru-RU" dirty="0"/>
              <a:t> порядку. </a:t>
            </a:r>
            <a:endParaRPr lang="uk-UA" dirty="0"/>
          </a:p>
          <a:p>
            <a:pPr algn="just" fontAlgn="base">
              <a:buFont typeface="Wingdings" pitchFamily="2" charset="2"/>
              <a:buChar char="Ø"/>
            </a:pPr>
            <a:r>
              <a:rPr lang="uk-UA" sz="4000" b="1" dirty="0"/>
              <a:t>Стаття 140 Конституції України визначає територіальну громаду </a:t>
            </a:r>
            <a:r>
              <a:rPr lang="uk-UA" sz="4000" dirty="0"/>
              <a:t>як жителів села чи добровільного об'єднання у сільську громаду жителів кількох сіл, селища та </a:t>
            </a:r>
            <a:r>
              <a:rPr lang="uk-UA" sz="4000" dirty="0" smtClean="0"/>
              <a:t>міста, що мають право </a:t>
            </a:r>
            <a:r>
              <a:rPr lang="uk-UA" sz="4000" dirty="0"/>
              <a:t>самостійно вирішувати питання місцевого значення в межах Конституції і законів України. </a:t>
            </a:r>
            <a:r>
              <a:rPr lang="uk-UA" sz="4000" b="1" dirty="0"/>
              <a:t>Конституція України не визначає територіальну особу як організацію, яку потрібно створювати та реєструвати. </a:t>
            </a:r>
            <a:endParaRPr lang="uk-UA" sz="4000" dirty="0"/>
          </a:p>
          <a:p>
            <a:pPr algn="just" fontAlgn="base">
              <a:buFont typeface="Wingdings" pitchFamily="2" charset="2"/>
              <a:buChar char="Ø"/>
            </a:pPr>
            <a:r>
              <a:rPr lang="uk-UA" sz="4000" b="1" dirty="0"/>
              <a:t>Згідно ст.81 Цивільного кодексу України</a:t>
            </a:r>
            <a:r>
              <a:rPr lang="uk-UA" sz="4000" dirty="0"/>
              <a:t> юридична особа може бути створена шляхом об'єднання осіб та (або) майна. Юридичні особи, залежно від порядку їх створення, поділяються на юридичних осіб приватного права та юридичних осіб публічного права. Юридична особа приватного права створюється на підставі установчих документів відповідно до</a:t>
            </a:r>
            <a:r>
              <a:rPr lang="ru-RU" sz="4000" dirty="0"/>
              <a:t> </a:t>
            </a:r>
            <a:r>
              <a:rPr lang="uk-UA" sz="4000" dirty="0">
                <a:hlinkClick r:id="rId3"/>
              </a:rPr>
              <a:t>статті 87</a:t>
            </a:r>
            <a:r>
              <a:rPr lang="ru-RU" sz="4000" dirty="0"/>
              <a:t> </a:t>
            </a:r>
            <a:r>
              <a:rPr lang="uk-UA" sz="4000" dirty="0"/>
              <a:t>цього Кодексу. </a:t>
            </a:r>
            <a:r>
              <a:rPr lang="ru-RU" sz="4000" b="1" i="1" dirty="0" err="1"/>
              <a:t>Юридична</a:t>
            </a:r>
            <a:r>
              <a:rPr lang="ru-RU" sz="4000" b="1" i="1" dirty="0"/>
              <a:t> особа </a:t>
            </a:r>
            <a:r>
              <a:rPr lang="ru-RU" sz="4000" b="1" i="1" dirty="0" err="1"/>
              <a:t>публічного</a:t>
            </a:r>
            <a:r>
              <a:rPr lang="ru-RU" sz="4000" b="1" i="1" dirty="0"/>
              <a:t> права </a:t>
            </a:r>
            <a:r>
              <a:rPr lang="ru-RU" sz="4000" b="1" i="1" dirty="0" err="1"/>
              <a:t>створюється</a:t>
            </a:r>
            <a:r>
              <a:rPr lang="ru-RU" sz="4000" b="1" i="1" dirty="0"/>
              <a:t> </a:t>
            </a:r>
            <a:r>
              <a:rPr lang="ru-RU" sz="4000" b="1" i="1" dirty="0" err="1"/>
              <a:t>розпорядчим</a:t>
            </a:r>
            <a:r>
              <a:rPr lang="ru-RU" sz="4000" b="1" i="1" dirty="0"/>
              <a:t> актом Президента </a:t>
            </a:r>
            <a:r>
              <a:rPr lang="ru-RU" sz="4000" b="1" i="1" dirty="0" err="1"/>
              <a:t>України</a:t>
            </a:r>
            <a:r>
              <a:rPr lang="ru-RU" sz="4000" b="1" i="1" dirty="0"/>
              <a:t>, органу </a:t>
            </a:r>
            <a:r>
              <a:rPr lang="ru-RU" sz="4000" b="1" i="1" dirty="0" err="1"/>
              <a:t>державної</a:t>
            </a:r>
            <a:r>
              <a:rPr lang="ru-RU" sz="4000" b="1" i="1" dirty="0"/>
              <a:t> </a:t>
            </a:r>
            <a:r>
              <a:rPr lang="ru-RU" sz="4000" b="1" i="1" dirty="0" err="1"/>
              <a:t>влади</a:t>
            </a:r>
            <a:r>
              <a:rPr lang="ru-RU" sz="4000" b="1" i="1" dirty="0"/>
              <a:t>, органу </a:t>
            </a:r>
            <a:r>
              <a:rPr lang="ru-RU" sz="4000" b="1" i="1" dirty="0" err="1"/>
              <a:t>влади</a:t>
            </a:r>
            <a:r>
              <a:rPr lang="ru-RU" sz="4000" b="1" i="1" dirty="0"/>
              <a:t> </a:t>
            </a:r>
            <a:r>
              <a:rPr lang="ru-RU" sz="4000" b="1" i="1" dirty="0" err="1"/>
              <a:t>Автономної</a:t>
            </a:r>
            <a:r>
              <a:rPr lang="ru-RU" sz="4000" b="1" i="1" dirty="0"/>
              <a:t> </a:t>
            </a:r>
            <a:r>
              <a:rPr lang="ru-RU" sz="4000" b="1" i="1" dirty="0" err="1"/>
              <a:t>Республіки</a:t>
            </a:r>
            <a:r>
              <a:rPr lang="ru-RU" sz="4000" b="1" i="1" dirty="0"/>
              <a:t> </a:t>
            </a:r>
            <a:r>
              <a:rPr lang="ru-RU" sz="4000" b="1" i="1" dirty="0" err="1"/>
              <a:t>Крим</a:t>
            </a:r>
            <a:r>
              <a:rPr lang="ru-RU" sz="4000" b="1" i="1" dirty="0"/>
              <a:t> </a:t>
            </a:r>
            <a:r>
              <a:rPr lang="ru-RU" sz="4000" b="1" i="1" dirty="0" err="1"/>
              <a:t>або</a:t>
            </a:r>
            <a:r>
              <a:rPr lang="ru-RU" sz="4000" b="1" i="1" dirty="0"/>
              <a:t> органу </a:t>
            </a:r>
            <a:r>
              <a:rPr lang="ru-RU" sz="4000" b="1" i="1" dirty="0" err="1"/>
              <a:t>місцевого</a:t>
            </a:r>
            <a:r>
              <a:rPr lang="ru-RU" sz="4000" b="1" i="1" dirty="0"/>
              <a:t> </a:t>
            </a:r>
            <a:r>
              <a:rPr lang="ru-RU" sz="4000" b="1" i="1" dirty="0" err="1"/>
              <a:t>самоврядування</a:t>
            </a:r>
            <a:r>
              <a:rPr lang="ru-RU" sz="4000" i="1" u="sng" dirty="0"/>
              <a:t>.</a:t>
            </a:r>
            <a:r>
              <a:rPr lang="ru-RU" sz="4000" dirty="0"/>
              <a:t> </a:t>
            </a:r>
            <a:r>
              <a:rPr lang="ru-RU" sz="4000" dirty="0" err="1"/>
              <a:t>Цим</a:t>
            </a:r>
            <a:r>
              <a:rPr lang="ru-RU" sz="4000" dirty="0"/>
              <a:t> Кодексом </a:t>
            </a:r>
            <a:r>
              <a:rPr lang="ru-RU" sz="4000" dirty="0" err="1"/>
              <a:t>встановлюються</a:t>
            </a:r>
            <a:r>
              <a:rPr lang="ru-RU" sz="4000" dirty="0"/>
              <a:t> порядок </a:t>
            </a:r>
            <a:r>
              <a:rPr lang="ru-RU" sz="4000" dirty="0" err="1"/>
              <a:t>створення</a:t>
            </a:r>
            <a:r>
              <a:rPr lang="ru-RU" sz="4000" dirty="0"/>
              <a:t>, </a:t>
            </a:r>
            <a:r>
              <a:rPr lang="ru-RU" sz="4000" dirty="0" err="1"/>
              <a:t>організаційно-правові</a:t>
            </a:r>
            <a:r>
              <a:rPr lang="ru-RU" sz="4000" dirty="0"/>
              <a:t> </a:t>
            </a:r>
            <a:r>
              <a:rPr lang="ru-RU" sz="4000" dirty="0" err="1"/>
              <a:t>форми</a:t>
            </a:r>
            <a:r>
              <a:rPr lang="ru-RU" sz="4000" dirty="0"/>
              <a:t>, </a:t>
            </a:r>
            <a:r>
              <a:rPr lang="ru-RU" sz="4000" dirty="0" err="1"/>
              <a:t>правовий</a:t>
            </a:r>
            <a:r>
              <a:rPr lang="ru-RU" sz="4000" dirty="0"/>
              <a:t> статус </a:t>
            </a:r>
            <a:r>
              <a:rPr lang="ru-RU" sz="4000" dirty="0" err="1"/>
              <a:t>юридичних</a:t>
            </a:r>
            <a:r>
              <a:rPr lang="ru-RU" sz="4000" dirty="0"/>
              <a:t> </a:t>
            </a:r>
            <a:r>
              <a:rPr lang="ru-RU" sz="4000" dirty="0" err="1"/>
              <a:t>осіб</a:t>
            </a:r>
            <a:r>
              <a:rPr lang="ru-RU" sz="4000" dirty="0"/>
              <a:t> приватного права. </a:t>
            </a:r>
            <a:r>
              <a:rPr lang="ru-RU" sz="4000" b="1" i="1" dirty="0"/>
              <a:t>Порядок </a:t>
            </a:r>
            <a:r>
              <a:rPr lang="ru-RU" sz="4000" b="1" i="1" dirty="0" err="1"/>
              <a:t>утворення</a:t>
            </a:r>
            <a:r>
              <a:rPr lang="ru-RU" sz="4000" b="1" i="1" dirty="0"/>
              <a:t> та </a:t>
            </a:r>
            <a:r>
              <a:rPr lang="ru-RU" sz="4000" b="1" i="1" dirty="0" err="1"/>
              <a:t>правовий</a:t>
            </a:r>
            <a:r>
              <a:rPr lang="ru-RU" sz="4000" b="1" i="1" dirty="0"/>
              <a:t> статус </a:t>
            </a:r>
            <a:r>
              <a:rPr lang="ru-RU" sz="4000" b="1" i="1" dirty="0" err="1"/>
              <a:t>юридичних</a:t>
            </a:r>
            <a:r>
              <a:rPr lang="ru-RU" sz="4000" b="1" i="1" dirty="0"/>
              <a:t> </a:t>
            </a:r>
            <a:r>
              <a:rPr lang="ru-RU" sz="4000" b="1" i="1" dirty="0" err="1"/>
              <a:t>осіб</a:t>
            </a:r>
            <a:r>
              <a:rPr lang="ru-RU" sz="4000" b="1" i="1" dirty="0"/>
              <a:t> </a:t>
            </a:r>
            <a:r>
              <a:rPr lang="ru-RU" sz="4000" b="1" i="1" dirty="0" err="1"/>
              <a:t>публічного</a:t>
            </a:r>
            <a:r>
              <a:rPr lang="ru-RU" sz="4000" b="1" i="1" dirty="0"/>
              <a:t> права </a:t>
            </a:r>
            <a:r>
              <a:rPr lang="ru-RU" sz="4000" b="1" i="1" dirty="0" err="1"/>
              <a:t>встановлюються</a:t>
            </a:r>
            <a:r>
              <a:rPr lang="ru-RU" sz="4000" b="1" i="1" dirty="0"/>
              <a:t> </a:t>
            </a:r>
            <a:r>
              <a:rPr lang="ru-RU" sz="4000" b="1" i="1" dirty="0" err="1">
                <a:hlinkClick r:id="rId4"/>
              </a:rPr>
              <a:t>Конституцією</a:t>
            </a:r>
            <a:r>
              <a:rPr lang="ru-RU" sz="4000" b="1" i="1" dirty="0">
                <a:hlinkClick r:id="rId4"/>
              </a:rPr>
              <a:t> </a:t>
            </a:r>
            <a:r>
              <a:rPr lang="ru-RU" sz="4000" b="1" i="1" dirty="0" err="1">
                <a:hlinkClick r:id="rId4"/>
              </a:rPr>
              <a:t>України</a:t>
            </a:r>
            <a:r>
              <a:rPr lang="ru-RU" sz="4000" b="1" i="1" dirty="0"/>
              <a:t> та </a:t>
            </a:r>
            <a:r>
              <a:rPr lang="ru-RU" sz="4000" b="1" i="1" dirty="0" smtClean="0"/>
              <a:t>законом</a:t>
            </a:r>
            <a:r>
              <a:rPr lang="ru-RU" sz="3400" b="1" dirty="0" smtClean="0"/>
              <a:t>.</a:t>
            </a:r>
          </a:p>
          <a:p>
            <a:pPr marL="0" indent="0" algn="just" fontAlgn="base">
              <a:buNone/>
            </a:pPr>
            <a:endParaRPr lang="uk-UA" b="1" dirty="0"/>
          </a:p>
          <a:p>
            <a:pPr algn="just" fontAlgn="base">
              <a:buFont typeface="Wingdings" pitchFamily="2" charset="2"/>
              <a:buChar char="Ø"/>
            </a:pPr>
            <a:r>
              <a:rPr lang="uk-UA" b="1" i="1" u="sng" dirty="0" smtClean="0"/>
              <a:t>Отже </a:t>
            </a:r>
            <a:r>
              <a:rPr lang="uk-UA" b="1" i="1" u="sng" dirty="0"/>
              <a:t>юридичні особи публічного права повинні відповідати таким вимогам:</a:t>
            </a:r>
            <a:endParaRPr lang="uk-UA" b="1" u="sng" dirty="0"/>
          </a:p>
          <a:p>
            <a:pPr marL="0" lvl="0" indent="0" algn="just" fontAlgn="base">
              <a:buNone/>
            </a:pPr>
            <a:r>
              <a:rPr lang="uk-UA" i="1" dirty="0" smtClean="0"/>
              <a:t>	Бути </a:t>
            </a:r>
            <a:r>
              <a:rPr lang="uk-UA" i="1" dirty="0"/>
              <a:t>створені розпорядчими актами </a:t>
            </a:r>
            <a:r>
              <a:rPr lang="ru-RU" i="1" dirty="0"/>
              <a:t>Президента </a:t>
            </a:r>
            <a:r>
              <a:rPr lang="ru-RU" i="1" dirty="0" err="1"/>
              <a:t>України</a:t>
            </a:r>
            <a:r>
              <a:rPr lang="ru-RU" i="1" dirty="0"/>
              <a:t>, органу </a:t>
            </a:r>
            <a:r>
              <a:rPr lang="ru-RU" i="1" dirty="0" err="1"/>
              <a:t>державної</a:t>
            </a:r>
            <a:r>
              <a:rPr lang="ru-RU" i="1" dirty="0"/>
              <a:t> </a:t>
            </a:r>
            <a:r>
              <a:rPr lang="ru-RU" i="1" dirty="0" err="1"/>
              <a:t>влади</a:t>
            </a:r>
            <a:r>
              <a:rPr lang="ru-RU" i="1" dirty="0"/>
              <a:t>, органу </a:t>
            </a:r>
            <a:r>
              <a:rPr lang="ru-RU" i="1" dirty="0" err="1"/>
              <a:t>влади</a:t>
            </a:r>
            <a:r>
              <a:rPr lang="ru-RU" i="1" dirty="0"/>
              <a:t> </a:t>
            </a:r>
            <a:r>
              <a:rPr lang="ru-RU" i="1" dirty="0" err="1"/>
              <a:t>Автономної</a:t>
            </a:r>
            <a:r>
              <a:rPr lang="ru-RU" i="1" dirty="0"/>
              <a:t> </a:t>
            </a:r>
            <a:r>
              <a:rPr lang="ru-RU" i="1" dirty="0" err="1"/>
              <a:t>Республіки</a:t>
            </a:r>
            <a:r>
              <a:rPr lang="ru-RU" i="1" dirty="0"/>
              <a:t> </a:t>
            </a:r>
            <a:r>
              <a:rPr lang="ru-RU" i="1" dirty="0" err="1"/>
              <a:t>Крим</a:t>
            </a:r>
            <a:r>
              <a:rPr lang="ru-RU" i="1" dirty="0"/>
              <a:t> </a:t>
            </a:r>
            <a:r>
              <a:rPr lang="ru-RU" i="1" dirty="0" err="1"/>
              <a:t>або</a:t>
            </a:r>
            <a:r>
              <a:rPr lang="ru-RU" i="1" dirty="0"/>
              <a:t> органу </a:t>
            </a:r>
            <a:r>
              <a:rPr lang="ru-RU" i="1" dirty="0" err="1"/>
              <a:t>місцевого</a:t>
            </a:r>
            <a:r>
              <a:rPr lang="ru-RU" i="1" dirty="0"/>
              <a:t> </a:t>
            </a:r>
            <a:r>
              <a:rPr lang="ru-RU" i="1" dirty="0" err="1"/>
              <a:t>самоврядування</a:t>
            </a:r>
            <a:r>
              <a:rPr lang="ru-RU" i="1" dirty="0"/>
              <a:t>.</a:t>
            </a:r>
            <a:endParaRPr lang="uk-UA" dirty="0"/>
          </a:p>
          <a:p>
            <a:pPr marL="0" lvl="0" indent="0" algn="just" fontAlgn="base">
              <a:buNone/>
            </a:pPr>
            <a:r>
              <a:rPr lang="uk-UA" i="1" dirty="0" smtClean="0"/>
              <a:t>	Бути </a:t>
            </a:r>
            <a:r>
              <a:rPr lang="uk-UA" i="1" dirty="0"/>
              <a:t>створені в порядку визначеному Конституцією України та законом. </a:t>
            </a:r>
            <a:endParaRPr lang="uk-UA" dirty="0"/>
          </a:p>
          <a:p>
            <a:pPr marL="0" indent="0" algn="just" fontAlgn="base">
              <a:buNone/>
            </a:pPr>
            <a:r>
              <a:rPr lang="uk-UA" i="1" dirty="0" smtClean="0"/>
              <a:t>	</a:t>
            </a:r>
          </a:p>
          <a:p>
            <a:pPr marL="0" indent="0" algn="just" fontAlgn="base">
              <a:buNone/>
            </a:pPr>
            <a:r>
              <a:rPr lang="uk-UA" b="1" i="1" dirty="0" smtClean="0"/>
              <a:t>Ні </a:t>
            </a:r>
            <a:r>
              <a:rPr lang="uk-UA" b="1" i="1" dirty="0"/>
              <a:t>Конституцією </a:t>
            </a:r>
            <a:r>
              <a:rPr lang="uk-UA" b="1" i="1" dirty="0" smtClean="0"/>
              <a:t>України, </a:t>
            </a:r>
            <a:r>
              <a:rPr lang="uk-UA" b="1" i="1" dirty="0"/>
              <a:t>ні законами України не визначений порядок створення територіальної громади як юридичної особи публічного </a:t>
            </a:r>
            <a:r>
              <a:rPr lang="uk-UA" b="1" i="1" dirty="0" smtClean="0"/>
              <a:t>права!</a:t>
            </a:r>
            <a:endParaRPr lang="uk-UA" b="1" dirty="0"/>
          </a:p>
          <a:p>
            <a:endParaRPr lang="uk-UA" dirty="0"/>
          </a:p>
        </p:txBody>
      </p:sp>
    </p:spTree>
    <p:extLst>
      <p:ext uri="{BB962C8B-B14F-4D97-AF65-F5344CB8AC3E}">
        <p14:creationId xmlns:p14="http://schemas.microsoft.com/office/powerpoint/2010/main" val="2538194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8229600" cy="648072"/>
          </a:xfrm>
        </p:spPr>
        <p:txBody>
          <a:bodyPr>
            <a:normAutofit fontScale="90000"/>
          </a:bodyPr>
          <a:lstStyle/>
          <a:p>
            <a:r>
              <a:rPr lang="uk-UA" sz="2000" b="1" i="1" dirty="0" smtClean="0"/>
              <a:t>БЕЗПОСЕРЕДНЯ УЧАСТЬ ГРОМАДЯН У МІСЦЕВОМУ САМОВРЯДУВАННІ, ПРЕДСТАВНИЦЬКА ДЕМОКРАТІЯ ТА ДЕМОКРАТІЯ УЧАСТІ:</a:t>
            </a:r>
            <a:endParaRPr lang="uk-UA" sz="2000" b="1" i="1" dirty="0"/>
          </a:p>
        </p:txBody>
      </p:sp>
      <p:sp>
        <p:nvSpPr>
          <p:cNvPr id="3" name="Объект 2"/>
          <p:cNvSpPr>
            <a:spLocks noGrp="1"/>
          </p:cNvSpPr>
          <p:nvPr>
            <p:ph sz="half" idx="1"/>
          </p:nvPr>
        </p:nvSpPr>
        <p:spPr>
          <a:xfrm>
            <a:off x="457200" y="1124744"/>
            <a:ext cx="4038600" cy="5256584"/>
          </a:xfrm>
        </p:spPr>
        <p:txBody>
          <a:bodyPr>
            <a:normAutofit fontScale="55000" lnSpcReduction="20000"/>
          </a:bodyPr>
          <a:lstStyle/>
          <a:p>
            <a:pPr algn="just">
              <a:buFont typeface="Wingdings" pitchFamily="2" charset="2"/>
              <a:buChar char="Ø"/>
            </a:pPr>
            <a:r>
              <a:rPr lang="uk-UA" b="1" i="1" dirty="0" smtClean="0"/>
              <a:t>Представницька демократія: </a:t>
            </a:r>
            <a:r>
              <a:rPr lang="uk-UA" i="1" dirty="0" smtClean="0"/>
              <a:t>громадяни через участь у виборах делегують комусь (особі чи органу) повноваження управляти від їхнього імені. </a:t>
            </a:r>
            <a:endParaRPr lang="uk-UA" dirty="0" smtClean="0"/>
          </a:p>
          <a:p>
            <a:pPr algn="just"/>
            <a:endParaRPr lang="uk-UA" dirty="0" smtClean="0"/>
          </a:p>
          <a:p>
            <a:pPr algn="just">
              <a:buFont typeface="Wingdings" pitchFamily="2" charset="2"/>
              <a:buChar char="Ø"/>
            </a:pPr>
            <a:r>
              <a:rPr lang="uk-UA" dirty="0" smtClean="0"/>
              <a:t>Відповідно до ст.69 </a:t>
            </a:r>
            <a:r>
              <a:rPr lang="uk-UA" dirty="0"/>
              <a:t>Конституції України визначено форми безпосередньої участі членів територіальної громади у здійсненні місцевого самоврядування - </a:t>
            </a:r>
            <a:r>
              <a:rPr lang="uk-UA" b="1" i="1" dirty="0"/>
              <a:t>народне </a:t>
            </a:r>
            <a:r>
              <a:rPr lang="uk-UA" b="1" i="1" dirty="0" smtClean="0"/>
              <a:t>волевиявлення </a:t>
            </a:r>
            <a:r>
              <a:rPr lang="uk-UA" b="1" i="1" dirty="0"/>
              <a:t>здійснюється через вибори, референдум та інші форми безпосередньої демократії</a:t>
            </a:r>
            <a:r>
              <a:rPr lang="uk-UA" dirty="0"/>
              <a:t>. </a:t>
            </a:r>
            <a:endParaRPr lang="en-US" dirty="0" smtClean="0"/>
          </a:p>
          <a:p>
            <a:pPr marL="0" indent="0" algn="just">
              <a:buNone/>
            </a:pPr>
            <a:endParaRPr lang="uk-UA" dirty="0" smtClean="0"/>
          </a:p>
        </p:txBody>
      </p:sp>
      <p:sp>
        <p:nvSpPr>
          <p:cNvPr id="4" name="Объект 3"/>
          <p:cNvSpPr>
            <a:spLocks noGrp="1"/>
          </p:cNvSpPr>
          <p:nvPr>
            <p:ph sz="half" idx="2"/>
          </p:nvPr>
        </p:nvSpPr>
        <p:spPr>
          <a:xfrm>
            <a:off x="4648200" y="1196752"/>
            <a:ext cx="4038600" cy="5112568"/>
          </a:xfrm>
        </p:spPr>
        <p:txBody>
          <a:bodyPr>
            <a:normAutofit fontScale="55000" lnSpcReduction="20000"/>
          </a:bodyPr>
          <a:lstStyle/>
          <a:p>
            <a:pPr algn="just">
              <a:buFont typeface="Wingdings" pitchFamily="2" charset="2"/>
              <a:buChar char="Ø"/>
            </a:pPr>
            <a:r>
              <a:rPr lang="ru-RU" b="1" i="1" dirty="0" err="1"/>
              <a:t>Демократія</a:t>
            </a:r>
            <a:r>
              <a:rPr lang="ru-RU" b="1" i="1" dirty="0"/>
              <a:t> </a:t>
            </a:r>
            <a:r>
              <a:rPr lang="ru-RU" b="1" i="1" dirty="0" err="1"/>
              <a:t>участі</a:t>
            </a:r>
            <a:r>
              <a:rPr lang="ru-RU" b="1" i="1" dirty="0"/>
              <a:t> </a:t>
            </a:r>
            <a:r>
              <a:rPr lang="ru-RU" i="1" dirty="0" smtClean="0"/>
              <a:t>– </a:t>
            </a:r>
            <a:r>
              <a:rPr lang="ru-RU" i="1" dirty="0" err="1"/>
              <a:t>це</a:t>
            </a:r>
            <a:r>
              <a:rPr lang="ru-RU" i="1" dirty="0"/>
              <a:t> </a:t>
            </a:r>
            <a:r>
              <a:rPr lang="ru-RU" i="1" dirty="0" err="1"/>
              <a:t>такий</a:t>
            </a:r>
            <a:r>
              <a:rPr lang="ru-RU" i="1" dirty="0"/>
              <a:t> вид </a:t>
            </a:r>
            <a:r>
              <a:rPr lang="ru-RU" i="1" dirty="0" err="1"/>
              <a:t>демократії</a:t>
            </a:r>
            <a:r>
              <a:rPr lang="ru-RU" i="1" dirty="0"/>
              <a:t>, </a:t>
            </a:r>
            <a:r>
              <a:rPr lang="ru-RU" i="1" dirty="0" err="1"/>
              <a:t>який</a:t>
            </a:r>
            <a:r>
              <a:rPr lang="ru-RU" i="1" dirty="0"/>
              <a:t> </a:t>
            </a:r>
            <a:r>
              <a:rPr lang="ru-RU" i="1" dirty="0" err="1" smtClean="0"/>
              <a:t>передбачає</a:t>
            </a:r>
            <a:r>
              <a:rPr lang="ru-RU" i="1" dirty="0" smtClean="0"/>
              <a:t> </a:t>
            </a:r>
            <a:r>
              <a:rPr lang="ru-RU" i="1" dirty="0" err="1" smtClean="0"/>
              <a:t>безпосередню</a:t>
            </a:r>
            <a:r>
              <a:rPr lang="ru-RU" i="1" dirty="0" smtClean="0"/>
              <a:t> </a:t>
            </a:r>
            <a:r>
              <a:rPr lang="ru-RU" i="1" dirty="0"/>
              <a:t>участь </a:t>
            </a:r>
            <a:r>
              <a:rPr lang="ru-RU" i="1" dirty="0" err="1"/>
              <a:t>членів</a:t>
            </a:r>
            <a:r>
              <a:rPr lang="ru-RU" i="1" dirty="0"/>
              <a:t> </a:t>
            </a:r>
            <a:r>
              <a:rPr lang="ru-RU" i="1" dirty="0" err="1"/>
              <a:t>т</a:t>
            </a:r>
            <a:r>
              <a:rPr lang="ru-RU" i="1" dirty="0" err="1" smtClean="0"/>
              <a:t>ериторіальної</a:t>
            </a:r>
            <a:r>
              <a:rPr lang="ru-RU" i="1" dirty="0" smtClean="0"/>
              <a:t> </a:t>
            </a:r>
            <a:r>
              <a:rPr lang="ru-RU" i="1" dirty="0" err="1"/>
              <a:t>громади</a:t>
            </a:r>
            <a:r>
              <a:rPr lang="ru-RU" i="1" dirty="0"/>
              <a:t> в </a:t>
            </a:r>
            <a:r>
              <a:rPr lang="ru-RU" i="1" dirty="0" err="1"/>
              <a:t>управлінні</a:t>
            </a:r>
            <a:r>
              <a:rPr lang="ru-RU" i="1" dirty="0"/>
              <a:t> </a:t>
            </a:r>
            <a:r>
              <a:rPr lang="ru-RU" i="1" dirty="0" smtClean="0"/>
              <a:t>громадою, </a:t>
            </a:r>
            <a:r>
              <a:rPr lang="ru-RU" i="1" dirty="0" err="1" smtClean="0"/>
              <a:t>тобто</a:t>
            </a:r>
            <a:r>
              <a:rPr lang="ru-RU" i="1" dirty="0" smtClean="0"/>
              <a:t> </a:t>
            </a:r>
            <a:r>
              <a:rPr lang="ru-RU" i="1" dirty="0"/>
              <a:t>у </a:t>
            </a:r>
            <a:r>
              <a:rPr lang="ru-RU" i="1" dirty="0" err="1"/>
              <a:t>процесах</a:t>
            </a:r>
            <a:r>
              <a:rPr lang="ru-RU" i="1" dirty="0"/>
              <a:t> </a:t>
            </a:r>
            <a:r>
              <a:rPr lang="ru-RU" i="1" dirty="0" err="1"/>
              <a:t>підготовки</a:t>
            </a:r>
            <a:r>
              <a:rPr lang="ru-RU" i="1" dirty="0"/>
              <a:t>, </a:t>
            </a:r>
            <a:r>
              <a:rPr lang="ru-RU" i="1" dirty="0" err="1" smtClean="0"/>
              <a:t>ухвалення</a:t>
            </a:r>
            <a:r>
              <a:rPr lang="ru-RU" i="1" dirty="0" smtClean="0"/>
              <a:t> </a:t>
            </a:r>
            <a:r>
              <a:rPr lang="ru-RU" i="1" dirty="0" err="1" smtClean="0"/>
              <a:t>управлінських</a:t>
            </a:r>
            <a:r>
              <a:rPr lang="ru-RU" i="1" dirty="0" smtClean="0"/>
              <a:t> </a:t>
            </a:r>
            <a:r>
              <a:rPr lang="ru-RU" i="1" dirty="0" err="1"/>
              <a:t>рішень</a:t>
            </a:r>
            <a:r>
              <a:rPr lang="ru-RU" i="1" dirty="0"/>
              <a:t> та контролю </a:t>
            </a:r>
            <a:r>
              <a:rPr lang="ru-RU" i="1" dirty="0" err="1"/>
              <a:t>їх</a:t>
            </a:r>
            <a:r>
              <a:rPr lang="ru-RU" i="1" dirty="0"/>
              <a:t> </a:t>
            </a:r>
            <a:r>
              <a:rPr lang="ru-RU" i="1" dirty="0" err="1"/>
              <a:t>реалізації</a:t>
            </a:r>
            <a:r>
              <a:rPr lang="ru-RU" i="1" dirty="0" smtClean="0"/>
              <a:t>.</a:t>
            </a:r>
          </a:p>
          <a:p>
            <a:pPr>
              <a:buFont typeface="Wingdings" pitchFamily="2" charset="2"/>
              <a:buChar char="Ø"/>
            </a:pPr>
            <a:r>
              <a:rPr lang="uk-UA" u="sng" dirty="0"/>
              <a:t>Головні механізми демократії участі за чинним </a:t>
            </a:r>
            <a:r>
              <a:rPr lang="uk-UA" u="sng" dirty="0" smtClean="0"/>
              <a:t>законодавством:</a:t>
            </a:r>
            <a:endParaRPr lang="uk-UA" dirty="0"/>
          </a:p>
          <a:p>
            <a:pPr lvl="0"/>
            <a:r>
              <a:rPr lang="uk-UA" b="1" dirty="0"/>
              <a:t>Громадські слухання</a:t>
            </a:r>
            <a:r>
              <a:rPr lang="uk-UA" dirty="0"/>
              <a:t/>
            </a:r>
            <a:br>
              <a:rPr lang="uk-UA" dirty="0"/>
            </a:br>
            <a:r>
              <a:rPr lang="uk-UA" dirty="0"/>
              <a:t>(стаття 13 “ЗУ Про МС в Україні”)</a:t>
            </a:r>
          </a:p>
          <a:p>
            <a:pPr lvl="0"/>
            <a:r>
              <a:rPr lang="uk-UA" b="1" dirty="0" smtClean="0"/>
              <a:t>Збори </a:t>
            </a:r>
            <a:r>
              <a:rPr lang="uk-UA" b="1" dirty="0"/>
              <a:t>громадян за місцем проживання</a:t>
            </a:r>
            <a:r>
              <a:rPr lang="uk-UA" dirty="0"/>
              <a:t/>
            </a:r>
            <a:br>
              <a:rPr lang="uk-UA" dirty="0"/>
            </a:br>
            <a:r>
              <a:rPr lang="uk-UA" dirty="0"/>
              <a:t>(стаття 8 “ЗУ Про МС в Україні”)</a:t>
            </a:r>
          </a:p>
          <a:p>
            <a:pPr lvl="0"/>
            <a:r>
              <a:rPr lang="uk-UA" b="1" dirty="0" smtClean="0"/>
              <a:t>Місцеві </a:t>
            </a:r>
            <a:r>
              <a:rPr lang="uk-UA" b="1" dirty="0" smtClean="0"/>
              <a:t>ініціативи</a:t>
            </a:r>
            <a:r>
              <a:rPr lang="uk-UA" dirty="0" smtClean="0"/>
              <a:t> щодо рішень влади з місцевих питань</a:t>
            </a:r>
            <a:r>
              <a:rPr lang="uk-UA" dirty="0"/>
              <a:t/>
            </a:r>
            <a:br>
              <a:rPr lang="uk-UA" dirty="0"/>
            </a:br>
            <a:r>
              <a:rPr lang="uk-UA" dirty="0"/>
              <a:t>(стаття 9 “ЗУ Про МС в Україні”)</a:t>
            </a:r>
          </a:p>
          <a:p>
            <a:pPr lvl="0"/>
            <a:r>
              <a:rPr lang="uk-UA" b="1" dirty="0" smtClean="0"/>
              <a:t>Органи </a:t>
            </a:r>
            <a:r>
              <a:rPr lang="uk-UA" b="1" dirty="0"/>
              <a:t>самоорганізації населення</a:t>
            </a:r>
            <a:r>
              <a:rPr lang="uk-UA" dirty="0"/>
              <a:t/>
            </a:r>
            <a:br>
              <a:rPr lang="uk-UA" dirty="0"/>
            </a:br>
            <a:r>
              <a:rPr lang="uk-UA" dirty="0"/>
              <a:t>(стаття 14 “ЗУ Про МС в Україні</a:t>
            </a:r>
            <a:r>
              <a:rPr lang="uk-UA" dirty="0" smtClean="0"/>
              <a:t>”)</a:t>
            </a:r>
          </a:p>
          <a:p>
            <a:r>
              <a:rPr lang="uk-UA" dirty="0"/>
              <a:t> </a:t>
            </a:r>
            <a:r>
              <a:rPr lang="uk-UA" b="1" dirty="0"/>
              <a:t>Місцевий референдум</a:t>
            </a:r>
            <a:r>
              <a:rPr lang="uk-UA" dirty="0"/>
              <a:t/>
            </a:r>
            <a:br>
              <a:rPr lang="uk-UA" dirty="0"/>
            </a:br>
            <a:r>
              <a:rPr lang="uk-UA" dirty="0"/>
              <a:t>(стаття 7 “ЗУ Про МС в Україні”) – механізм прямої демократії</a:t>
            </a:r>
          </a:p>
          <a:p>
            <a:pPr lvl="0"/>
            <a:r>
              <a:rPr lang="uk-UA" b="1" dirty="0" smtClean="0"/>
              <a:t>Громадські ради, консультації з громадськістю, громадська експертиза</a:t>
            </a:r>
            <a:endParaRPr lang="uk-UA" b="1" dirty="0"/>
          </a:p>
          <a:p>
            <a:pPr marL="0" indent="0" algn="just">
              <a:buNone/>
            </a:pPr>
            <a:endParaRPr lang="uk-U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645024"/>
            <a:ext cx="3528392"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7663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720080"/>
          </a:xfrm>
        </p:spPr>
        <p:txBody>
          <a:bodyPr>
            <a:normAutofit/>
          </a:bodyPr>
          <a:lstStyle/>
          <a:p>
            <a:r>
              <a:rPr lang="uk-UA" sz="3600" b="1" i="1" dirty="0"/>
              <a:t>ДЛЯ ЧОГО ГРОМАДІ ПОТРІБЕН СТАТУТ?</a:t>
            </a:r>
            <a:endParaRPr lang="uk-UA" sz="3600" dirty="0"/>
          </a:p>
        </p:txBody>
      </p:sp>
      <p:sp>
        <p:nvSpPr>
          <p:cNvPr id="3" name="Объект 2"/>
          <p:cNvSpPr>
            <a:spLocks noGrp="1"/>
          </p:cNvSpPr>
          <p:nvPr>
            <p:ph idx="1"/>
          </p:nvPr>
        </p:nvSpPr>
        <p:spPr>
          <a:xfrm>
            <a:off x="457200" y="1412776"/>
            <a:ext cx="8229600" cy="4713387"/>
          </a:xfrm>
        </p:spPr>
        <p:txBody>
          <a:bodyPr>
            <a:normAutofit fontScale="55000" lnSpcReduction="20000"/>
          </a:bodyPr>
          <a:lstStyle/>
          <a:p>
            <a:pPr algn="just">
              <a:buFont typeface="Wingdings" panose="05000000000000000000" pitchFamily="2" charset="2"/>
              <a:buChar char="Ø"/>
            </a:pPr>
            <a:r>
              <a:rPr lang="uk-UA" dirty="0"/>
              <a:t>Статут територіальної громади посідає особливе місце у системі актів місцевого самоврядування, адже саме він є важливою нормативною умовою функціонування територіальної громади та її органів, виступаючи необхідним елементом правової основи муніципальної демократії;</a:t>
            </a:r>
          </a:p>
          <a:p>
            <a:pPr algn="just">
              <a:buFont typeface="Wingdings" panose="05000000000000000000" pitchFamily="2" charset="2"/>
              <a:buChar char="Ø"/>
            </a:pPr>
            <a:r>
              <a:rPr lang="uk-UA" b="1" dirty="0"/>
              <a:t>статут потрібний, насамперед, із огляду на те, що його прийняття дасть можливість ліквідувати існуючі прогалини у правовій регламентації питань організації місцевого самоврядування</a:t>
            </a:r>
            <a:r>
              <a:rPr lang="uk-UA" dirty="0"/>
              <a:t>, а найголовніше – </a:t>
            </a:r>
            <a:r>
              <a:rPr lang="uk-UA" b="1" dirty="0"/>
              <a:t>деталізувати усі можливі форми участі жителів громади у вирішенні питань місцевого значення</a:t>
            </a:r>
            <a:r>
              <a:rPr lang="uk-UA" dirty="0"/>
              <a:t>;</a:t>
            </a:r>
          </a:p>
          <a:p>
            <a:pPr algn="just">
              <a:buFont typeface="Wingdings" panose="05000000000000000000" pitchFamily="2" charset="2"/>
              <a:buChar char="Ø"/>
            </a:pPr>
            <a:r>
              <a:rPr lang="ru-RU" dirty="0" err="1"/>
              <a:t>кожна</a:t>
            </a:r>
            <a:r>
              <a:rPr lang="ru-RU" dirty="0"/>
              <a:t> </a:t>
            </a:r>
            <a:r>
              <a:rPr lang="ru-RU" dirty="0" err="1"/>
              <a:t>територіальна</a:t>
            </a:r>
            <a:r>
              <a:rPr lang="ru-RU" dirty="0"/>
              <a:t> громада є </a:t>
            </a:r>
            <a:r>
              <a:rPr lang="ru-RU" dirty="0" err="1"/>
              <a:t>унікальним</a:t>
            </a:r>
            <a:r>
              <a:rPr lang="ru-RU" dirty="0"/>
              <a:t> </a:t>
            </a:r>
            <a:r>
              <a:rPr lang="ru-RU" dirty="0" err="1"/>
              <a:t>неповторним</a:t>
            </a:r>
            <a:r>
              <a:rPr lang="ru-RU" dirty="0"/>
              <a:t> </a:t>
            </a:r>
            <a:r>
              <a:rPr lang="ru-RU" dirty="0" err="1"/>
              <a:t>явищем</a:t>
            </a:r>
            <a:r>
              <a:rPr lang="ru-RU" dirty="0"/>
              <a:t>, тому у </a:t>
            </a:r>
            <a:r>
              <a:rPr lang="ru-RU" dirty="0" err="1"/>
              <a:t>розробці</a:t>
            </a:r>
            <a:r>
              <a:rPr lang="ru-RU" dirty="0"/>
              <a:t> </a:t>
            </a:r>
            <a:r>
              <a:rPr lang="ru-RU" dirty="0" err="1"/>
              <a:t>її</a:t>
            </a:r>
            <a:r>
              <a:rPr lang="ru-RU" dirty="0"/>
              <a:t> “</a:t>
            </a:r>
            <a:r>
              <a:rPr lang="ru-RU" dirty="0" err="1"/>
              <a:t>конституції</a:t>
            </a:r>
            <a:r>
              <a:rPr lang="ru-RU" dirty="0"/>
              <a:t>” </a:t>
            </a:r>
            <a:r>
              <a:rPr lang="ru-RU" dirty="0" err="1"/>
              <a:t>обов’язково</a:t>
            </a:r>
            <a:r>
              <a:rPr lang="ru-RU" dirty="0"/>
              <a:t> </a:t>
            </a:r>
            <a:r>
              <a:rPr lang="ru-RU" dirty="0" err="1"/>
              <a:t>мають</a:t>
            </a:r>
            <a:r>
              <a:rPr lang="ru-RU" dirty="0"/>
              <a:t> </a:t>
            </a:r>
            <a:r>
              <a:rPr lang="ru-RU" dirty="0" err="1"/>
              <a:t>брати</a:t>
            </a:r>
            <a:r>
              <a:rPr lang="ru-RU" dirty="0"/>
              <a:t> участь </a:t>
            </a:r>
            <a:r>
              <a:rPr lang="ru-RU" dirty="0" err="1"/>
              <a:t>представники</a:t>
            </a:r>
            <a:r>
              <a:rPr lang="ru-RU" dirty="0"/>
              <a:t> </a:t>
            </a:r>
            <a:r>
              <a:rPr lang="ru-RU" dirty="0" err="1"/>
              <a:t>місцевого</a:t>
            </a:r>
            <a:r>
              <a:rPr lang="ru-RU" dirty="0"/>
              <a:t> </a:t>
            </a:r>
            <a:r>
              <a:rPr lang="ru-RU" dirty="0" err="1"/>
              <a:t>населення</a:t>
            </a:r>
            <a:r>
              <a:rPr lang="ru-RU" dirty="0"/>
              <a:t>;</a:t>
            </a:r>
          </a:p>
          <a:p>
            <a:pPr algn="just">
              <a:buFont typeface="Wingdings" panose="05000000000000000000" pitchFamily="2" charset="2"/>
              <a:buChar char="Ø"/>
            </a:pPr>
            <a:r>
              <a:rPr lang="uk-UA" dirty="0"/>
              <a:t>затвердження статуту територіальної громади є “додатковим” чинником визнання </a:t>
            </a:r>
            <a:r>
              <a:rPr lang="en-US" dirty="0"/>
              <a:t>de jure </a:t>
            </a:r>
            <a:r>
              <a:rPr lang="uk-UA" dirty="0"/>
              <a:t>існування територіальної громади. Статут відіграє суттєву кодифікаційну роль. Законодавство, яке регламентує діяльність суб’єктів місцевого самоврядування, достатньо масштабне та далеко не завжди доступне для неспеціалістів. Статути, відтворюючи норми законів та адаптуючи їх до місцевих умов, подають ці норми в упорядкованому вигляді, полегшуючи роботу муніципальних структур та формуючи у населення більш чітке уявлення про сенс та характер місцевого самоврядування.</a:t>
            </a:r>
          </a:p>
          <a:p>
            <a:endParaRPr lang="uk-UA" dirty="0"/>
          </a:p>
        </p:txBody>
      </p:sp>
    </p:spTree>
    <p:extLst>
      <p:ext uri="{BB962C8B-B14F-4D97-AF65-F5344CB8AC3E}">
        <p14:creationId xmlns:p14="http://schemas.microsoft.com/office/powerpoint/2010/main" val="3158781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1084982"/>
          </a:xfrm>
        </p:spPr>
        <p:txBody>
          <a:bodyPr>
            <a:noAutofit/>
          </a:bodyPr>
          <a:lstStyle/>
          <a:p>
            <a:r>
              <a:rPr lang="ru-RU" sz="1600" dirty="0"/>
              <a:t>З метою </a:t>
            </a:r>
            <a:r>
              <a:rPr lang="ru-RU" sz="1600" dirty="0" err="1"/>
              <a:t>врахування</a:t>
            </a:r>
            <a:r>
              <a:rPr lang="ru-RU" sz="1600" dirty="0"/>
              <a:t> </a:t>
            </a:r>
            <a:r>
              <a:rPr lang="ru-RU" sz="1600" dirty="0" err="1"/>
              <a:t>історичних</a:t>
            </a:r>
            <a:r>
              <a:rPr lang="ru-RU" sz="1600" dirty="0"/>
              <a:t>, </a:t>
            </a:r>
            <a:r>
              <a:rPr lang="ru-RU" sz="1600" dirty="0" err="1"/>
              <a:t>національно-культурних</a:t>
            </a:r>
            <a:r>
              <a:rPr lang="ru-RU" sz="1600" dirty="0"/>
              <a:t>, </a:t>
            </a:r>
            <a:r>
              <a:rPr lang="ru-RU" sz="1600" dirty="0" err="1"/>
              <a:t>соціально-економічних</a:t>
            </a:r>
            <a:r>
              <a:rPr lang="ru-RU" sz="1600" dirty="0"/>
              <a:t> та </a:t>
            </a:r>
            <a:r>
              <a:rPr lang="ru-RU" sz="1600" dirty="0" err="1"/>
              <a:t>інших</a:t>
            </a:r>
            <a:r>
              <a:rPr lang="ru-RU" sz="1600" dirty="0"/>
              <a:t> </a:t>
            </a:r>
            <a:r>
              <a:rPr lang="ru-RU" sz="1600" dirty="0" err="1"/>
              <a:t>особливостей</a:t>
            </a:r>
            <a:r>
              <a:rPr lang="ru-RU" sz="1600" dirty="0"/>
              <a:t> </a:t>
            </a:r>
            <a:r>
              <a:rPr lang="ru-RU" sz="1600" dirty="0" err="1"/>
              <a:t>здійснення</a:t>
            </a:r>
            <a:r>
              <a:rPr lang="ru-RU" sz="1600" dirty="0"/>
              <a:t> </a:t>
            </a:r>
            <a:r>
              <a:rPr lang="ru-RU" sz="1600" dirty="0" err="1"/>
              <a:t>місцевого</a:t>
            </a:r>
            <a:r>
              <a:rPr lang="ru-RU" sz="1600" dirty="0"/>
              <a:t> </a:t>
            </a:r>
            <a:r>
              <a:rPr lang="ru-RU" sz="1600" dirty="0" err="1"/>
              <a:t>самоврядування</a:t>
            </a:r>
            <a:r>
              <a:rPr lang="ru-RU" sz="1600" dirty="0"/>
              <a:t> </a:t>
            </a:r>
            <a:r>
              <a:rPr lang="ru-RU" sz="1600" b="1" dirty="0" err="1"/>
              <a:t>представницький</a:t>
            </a:r>
            <a:r>
              <a:rPr lang="ru-RU" sz="1600" b="1" dirty="0"/>
              <a:t> орган </a:t>
            </a:r>
            <a:r>
              <a:rPr lang="ru-RU" sz="1600" b="1" dirty="0" err="1"/>
              <a:t>місцевого</a:t>
            </a:r>
            <a:r>
              <a:rPr lang="ru-RU" sz="1600" b="1" dirty="0"/>
              <a:t> </a:t>
            </a:r>
            <a:r>
              <a:rPr lang="ru-RU" sz="1600" b="1" dirty="0" err="1"/>
              <a:t>самоврядування</a:t>
            </a:r>
            <a:r>
              <a:rPr lang="ru-RU" sz="1600" dirty="0"/>
              <a:t> на </a:t>
            </a:r>
            <a:r>
              <a:rPr lang="ru-RU" sz="1600" dirty="0" err="1"/>
              <a:t>основі</a:t>
            </a:r>
            <a:r>
              <a:rPr lang="ru-RU" sz="1600" dirty="0"/>
              <a:t> </a:t>
            </a:r>
            <a:r>
              <a:rPr lang="ru-RU" sz="1600" dirty="0" err="1"/>
              <a:t>Конституції</a:t>
            </a:r>
            <a:r>
              <a:rPr lang="ru-RU" sz="1600" dirty="0"/>
              <a:t> </a:t>
            </a:r>
            <a:r>
              <a:rPr lang="ru-RU" sz="1600" dirty="0" err="1"/>
              <a:t>України</a:t>
            </a:r>
            <a:r>
              <a:rPr lang="ru-RU" sz="1600" dirty="0"/>
              <a:t> та в межах </a:t>
            </a:r>
            <a:r>
              <a:rPr lang="ru-RU" sz="1600" dirty="0" err="1"/>
              <a:t>цього</a:t>
            </a:r>
            <a:r>
              <a:rPr lang="ru-RU" sz="1600" dirty="0"/>
              <a:t> Закону </a:t>
            </a:r>
            <a:r>
              <a:rPr lang="ru-RU" sz="1600" b="1" dirty="0" err="1"/>
              <a:t>може</a:t>
            </a:r>
            <a:r>
              <a:rPr lang="ru-RU" sz="1600" b="1" dirty="0"/>
              <a:t> </a:t>
            </a:r>
            <a:r>
              <a:rPr lang="ru-RU" sz="1600" b="1" dirty="0" err="1"/>
              <a:t>прийняти</a:t>
            </a:r>
            <a:r>
              <a:rPr lang="ru-RU" sz="1600" b="1" dirty="0"/>
              <a:t> статут </a:t>
            </a:r>
            <a:r>
              <a:rPr lang="ru-RU" sz="1600" b="1" dirty="0" err="1"/>
              <a:t>територіальної</a:t>
            </a:r>
            <a:r>
              <a:rPr lang="ru-RU" sz="1600" b="1" dirty="0"/>
              <a:t> </a:t>
            </a:r>
            <a:r>
              <a:rPr lang="ru-RU" sz="1600" b="1" dirty="0" err="1"/>
              <a:t>громади</a:t>
            </a:r>
            <a:r>
              <a:rPr lang="ru-RU" sz="1600" b="1" dirty="0"/>
              <a:t> села, селища, </a:t>
            </a:r>
            <a:r>
              <a:rPr lang="ru-RU" sz="1600" b="1" dirty="0" err="1"/>
              <a:t>міста</a:t>
            </a:r>
            <a:r>
              <a:rPr lang="ru-RU" sz="1600" dirty="0"/>
              <a:t>.</a:t>
            </a:r>
            <a:br>
              <a:rPr lang="ru-RU" sz="1600" dirty="0"/>
            </a:br>
            <a:r>
              <a:rPr lang="uk-UA" sz="1600" b="1" i="1" dirty="0"/>
              <a:t>(с.19 Закону України «Про місцеве самоврядування в Україні)</a:t>
            </a:r>
            <a:br>
              <a:rPr lang="uk-UA" sz="1600" b="1" i="1" dirty="0"/>
            </a:br>
            <a:endParaRPr lang="uk-UA" sz="1600" dirty="0"/>
          </a:p>
        </p:txBody>
      </p:sp>
      <p:sp>
        <p:nvSpPr>
          <p:cNvPr id="3" name="Объект 2"/>
          <p:cNvSpPr>
            <a:spLocks noGrp="1"/>
          </p:cNvSpPr>
          <p:nvPr>
            <p:ph idx="1"/>
          </p:nvPr>
        </p:nvSpPr>
        <p:spPr>
          <a:xfrm>
            <a:off x="457200" y="1600200"/>
            <a:ext cx="8229600" cy="4853135"/>
          </a:xfrm>
        </p:spPr>
        <p:txBody>
          <a:bodyPr>
            <a:normAutofit fontScale="55000" lnSpcReduction="20000"/>
          </a:bodyPr>
          <a:lstStyle/>
          <a:p>
            <a:pPr algn="just" fontAlgn="base">
              <a:buFont typeface="Wingdings" panose="05000000000000000000" pitchFamily="2" charset="2"/>
              <a:buChar char="Ø"/>
            </a:pPr>
            <a:r>
              <a:rPr lang="uk-UA" b="1" dirty="0"/>
              <a:t>Статут територіальної громади </a:t>
            </a:r>
            <a:r>
              <a:rPr lang="uk-UA" dirty="0"/>
              <a:t>підлягає державній реєстрації в центральному органі виконавчої влади, що реалізує державну політику у сфері державної реєстрації (легалізації) об’єднань громадян, інших громадських формувань</a:t>
            </a:r>
          </a:p>
          <a:p>
            <a:pPr marL="0" indent="0" algn="just" fontAlgn="base">
              <a:buNone/>
            </a:pPr>
            <a:endParaRPr lang="uk-UA" dirty="0"/>
          </a:p>
          <a:p>
            <a:pPr fontAlgn="base">
              <a:buFont typeface="Wingdings" panose="05000000000000000000" pitchFamily="2" charset="2"/>
              <a:buChar char="Ø"/>
            </a:pPr>
            <a:r>
              <a:rPr lang="uk-UA" b="1" dirty="0"/>
              <a:t>Статут визначає:</a:t>
            </a:r>
          </a:p>
          <a:p>
            <a:pPr marL="0" indent="0" algn="just" fontAlgn="base">
              <a:buNone/>
            </a:pPr>
            <a:r>
              <a:rPr lang="uk-UA" dirty="0"/>
              <a:t>- історичні, національно-культурні, соціально-економічні та інших особливості здійснення місцевого самоврядування ч.1 ст. 19 Закону України «Про місцеве самоврядування в Україні»;</a:t>
            </a:r>
          </a:p>
          <a:p>
            <a:pPr marL="0" indent="0" algn="just" fontAlgn="base">
              <a:buNone/>
            </a:pPr>
            <a:r>
              <a:rPr lang="uk-UA" dirty="0"/>
              <a:t>- порядок проведення загальних зборів громадян за місцем проживання, ст.8 Закону України «Про місцеве самоврядування в Україні»;</a:t>
            </a:r>
          </a:p>
          <a:p>
            <a:pPr marL="0" indent="0" algn="just" fontAlgn="base">
              <a:buNone/>
            </a:pPr>
            <a:r>
              <a:rPr lang="uk-UA" dirty="0"/>
              <a:t>- порядок внесення місцевої ініціативи на розгляд ради (ст. 9 Закону України «Про місцеве самоврядування в Україні»); </a:t>
            </a:r>
          </a:p>
          <a:p>
            <a:pPr algn="just" fontAlgn="base">
              <a:buFontTx/>
              <a:buChar char="-"/>
            </a:pPr>
            <a:r>
              <a:rPr lang="uk-UA" dirty="0" smtClean="0"/>
              <a:t>порядок </a:t>
            </a:r>
            <a:r>
              <a:rPr lang="uk-UA" dirty="0"/>
              <a:t>формування та організація діяльності рад </a:t>
            </a:r>
            <a:endParaRPr lang="uk-UA" dirty="0" smtClean="0"/>
          </a:p>
          <a:p>
            <a:pPr marL="0" indent="0" algn="just" fontAlgn="base">
              <a:buNone/>
            </a:pPr>
            <a:r>
              <a:rPr lang="uk-UA" dirty="0" smtClean="0"/>
              <a:t>ч.4 </a:t>
            </a:r>
            <a:r>
              <a:rPr lang="uk-UA" dirty="0"/>
              <a:t>ст. 10 Закону України «Про місцеве самоврядування в Україні»;</a:t>
            </a:r>
          </a:p>
          <a:p>
            <a:pPr algn="just" fontAlgn="base">
              <a:buFontTx/>
              <a:buChar char="-"/>
            </a:pPr>
            <a:r>
              <a:rPr lang="uk-UA" dirty="0" smtClean="0"/>
              <a:t>порядок </a:t>
            </a:r>
            <a:r>
              <a:rPr lang="uk-UA" dirty="0"/>
              <a:t>організації громадських </a:t>
            </a:r>
            <a:r>
              <a:rPr lang="uk-UA" dirty="0" smtClean="0"/>
              <a:t>слухань</a:t>
            </a:r>
          </a:p>
          <a:p>
            <a:pPr marL="0" indent="0" algn="just" fontAlgn="base">
              <a:buNone/>
            </a:pPr>
            <a:r>
              <a:rPr lang="uk-UA" dirty="0" smtClean="0"/>
              <a:t> </a:t>
            </a:r>
            <a:r>
              <a:rPr lang="uk-UA" dirty="0"/>
              <a:t>ч.4 ст. 13 Закону України «Про місцеве самоврядування в Україні».</a:t>
            </a:r>
          </a:p>
          <a:p>
            <a:pPr marL="0" indent="0" algn="just" fontAlgn="base">
              <a:buNone/>
            </a:pPr>
            <a:r>
              <a:rPr lang="uk-UA" dirty="0"/>
              <a:t> </a:t>
            </a:r>
          </a:p>
          <a:p>
            <a:endParaRPr lang="uk-U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4365104"/>
            <a:ext cx="19050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6283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1267544"/>
          </a:xfrm>
        </p:spPr>
        <p:txBody>
          <a:bodyPr>
            <a:noAutofit/>
          </a:bodyPr>
          <a:lstStyle/>
          <a:p>
            <a:pPr algn="just" fontAlgn="base"/>
            <a:r>
              <a:rPr lang="ru-RU" sz="2000" b="1" u="sng" dirty="0" err="1">
                <a:solidFill>
                  <a:schemeClr val="tx2"/>
                </a:solidFill>
              </a:rPr>
              <a:t>Конституційна</a:t>
            </a:r>
            <a:r>
              <a:rPr lang="ru-RU" sz="2000" b="1" u="sng" dirty="0">
                <a:solidFill>
                  <a:schemeClr val="tx2"/>
                </a:solidFill>
              </a:rPr>
              <a:t> та </a:t>
            </a:r>
            <a:r>
              <a:rPr lang="ru-RU" sz="2000" b="1" u="sng" dirty="0" err="1">
                <a:solidFill>
                  <a:schemeClr val="tx2"/>
                </a:solidFill>
              </a:rPr>
              <a:t>правова</a:t>
            </a:r>
            <a:r>
              <a:rPr lang="ru-RU" sz="2000" b="1" u="sng" dirty="0">
                <a:solidFill>
                  <a:schemeClr val="tx2"/>
                </a:solidFill>
              </a:rPr>
              <a:t> основа </a:t>
            </a:r>
            <a:r>
              <a:rPr lang="ru-RU" sz="2000" b="1" u="sng" dirty="0" err="1">
                <a:solidFill>
                  <a:schemeClr val="tx2"/>
                </a:solidFill>
              </a:rPr>
              <a:t>місцевого</a:t>
            </a:r>
            <a:r>
              <a:rPr lang="ru-RU" sz="2000" b="1" u="sng" dirty="0">
                <a:solidFill>
                  <a:schemeClr val="tx2"/>
                </a:solidFill>
              </a:rPr>
              <a:t> </a:t>
            </a:r>
            <a:r>
              <a:rPr lang="ru-RU" sz="2000" b="1" u="sng" dirty="0" err="1">
                <a:solidFill>
                  <a:schemeClr val="tx2"/>
                </a:solidFill>
              </a:rPr>
              <a:t>самоврядування</a:t>
            </a:r>
            <a:r>
              <a:rPr lang="uk-UA" sz="2000" dirty="0">
                <a:solidFill>
                  <a:schemeClr val="tx2"/>
                </a:solidFill>
              </a:rPr>
              <a:t/>
            </a:r>
            <a:br>
              <a:rPr lang="uk-UA" sz="2000" dirty="0">
                <a:solidFill>
                  <a:schemeClr val="tx2"/>
                </a:solidFill>
              </a:rPr>
            </a:br>
            <a:r>
              <a:rPr lang="ru-RU" sz="2000" dirty="0">
                <a:solidFill>
                  <a:schemeClr val="tx2"/>
                </a:solidFill>
              </a:rPr>
              <a:t>Принцип </a:t>
            </a:r>
            <a:r>
              <a:rPr lang="ru-RU" sz="2000" dirty="0" err="1">
                <a:solidFill>
                  <a:schemeClr val="tx2"/>
                </a:solidFill>
              </a:rPr>
              <a:t>місцевого</a:t>
            </a:r>
            <a:r>
              <a:rPr lang="ru-RU" sz="2000" dirty="0">
                <a:solidFill>
                  <a:schemeClr val="tx2"/>
                </a:solidFill>
              </a:rPr>
              <a:t> </a:t>
            </a:r>
            <a:r>
              <a:rPr lang="ru-RU" sz="2000" dirty="0" err="1">
                <a:solidFill>
                  <a:schemeClr val="tx2"/>
                </a:solidFill>
              </a:rPr>
              <a:t>самоврядування</a:t>
            </a:r>
            <a:r>
              <a:rPr lang="ru-RU" sz="2000" dirty="0">
                <a:solidFill>
                  <a:schemeClr val="tx2"/>
                </a:solidFill>
              </a:rPr>
              <a:t> </a:t>
            </a:r>
            <a:r>
              <a:rPr lang="ru-RU" sz="2000" dirty="0" err="1">
                <a:solidFill>
                  <a:schemeClr val="tx2"/>
                </a:solidFill>
              </a:rPr>
              <a:t>визнається</a:t>
            </a:r>
            <a:r>
              <a:rPr lang="ru-RU" sz="2000" dirty="0">
                <a:solidFill>
                  <a:schemeClr val="tx2"/>
                </a:solidFill>
              </a:rPr>
              <a:t> в </a:t>
            </a:r>
            <a:r>
              <a:rPr lang="ru-RU" sz="2000" dirty="0" err="1">
                <a:solidFill>
                  <a:schemeClr val="tx2"/>
                </a:solidFill>
              </a:rPr>
              <a:t>національному</a:t>
            </a:r>
            <a:r>
              <a:rPr lang="ru-RU" sz="2000" dirty="0">
                <a:solidFill>
                  <a:schemeClr val="tx2"/>
                </a:solidFill>
              </a:rPr>
              <a:t> </a:t>
            </a:r>
            <a:r>
              <a:rPr lang="ru-RU" sz="2000" dirty="0" err="1">
                <a:solidFill>
                  <a:schemeClr val="tx2"/>
                </a:solidFill>
              </a:rPr>
              <a:t>законодавстві</a:t>
            </a:r>
            <a:r>
              <a:rPr lang="ru-RU" sz="2000" dirty="0">
                <a:solidFill>
                  <a:schemeClr val="tx2"/>
                </a:solidFill>
              </a:rPr>
              <a:t> та, у </a:t>
            </a:r>
            <a:r>
              <a:rPr lang="ru-RU" sz="2000" dirty="0" err="1">
                <a:solidFill>
                  <a:schemeClr val="tx2"/>
                </a:solidFill>
              </a:rPr>
              <a:t>міру</a:t>
            </a:r>
            <a:r>
              <a:rPr lang="ru-RU" sz="2000" dirty="0">
                <a:solidFill>
                  <a:schemeClr val="tx2"/>
                </a:solidFill>
              </a:rPr>
              <a:t> </a:t>
            </a:r>
            <a:r>
              <a:rPr lang="ru-RU" sz="2000" dirty="0" err="1">
                <a:solidFill>
                  <a:schemeClr val="tx2"/>
                </a:solidFill>
              </a:rPr>
              <a:t>можливості</a:t>
            </a:r>
            <a:r>
              <a:rPr lang="ru-RU" sz="2000" dirty="0">
                <a:solidFill>
                  <a:schemeClr val="tx2"/>
                </a:solidFill>
              </a:rPr>
              <a:t>, в </a:t>
            </a:r>
            <a:r>
              <a:rPr lang="ru-RU" sz="2000" dirty="0" err="1">
                <a:solidFill>
                  <a:schemeClr val="tx2"/>
                </a:solidFill>
              </a:rPr>
              <a:t>к</a:t>
            </a:r>
            <a:r>
              <a:rPr lang="ru-RU" sz="2000" dirty="0" err="1" smtClean="0">
                <a:solidFill>
                  <a:schemeClr val="tx2"/>
                </a:solidFill>
              </a:rPr>
              <a:t>онституції</a:t>
            </a:r>
            <a:r>
              <a:rPr lang="ru-RU" sz="2000" dirty="0" smtClean="0">
                <a:solidFill>
                  <a:schemeClr val="tx2"/>
                </a:solidFill>
              </a:rPr>
              <a:t>. </a:t>
            </a:r>
            <a:br>
              <a:rPr lang="ru-RU" sz="2000" dirty="0" smtClean="0">
                <a:solidFill>
                  <a:schemeClr val="tx2"/>
                </a:solidFill>
              </a:rPr>
            </a:br>
            <a:r>
              <a:rPr lang="uk-UA" sz="2000" b="1" i="1" dirty="0" smtClean="0">
                <a:solidFill>
                  <a:schemeClr val="tx2"/>
                </a:solidFill>
              </a:rPr>
              <a:t>(</a:t>
            </a:r>
            <a:r>
              <a:rPr lang="ru-RU" sz="2000" b="1" i="1" dirty="0" err="1" smtClean="0">
                <a:solidFill>
                  <a:schemeClr val="tx2"/>
                </a:solidFill>
              </a:rPr>
              <a:t>Стаття</a:t>
            </a:r>
            <a:r>
              <a:rPr lang="ru-RU" sz="2000" b="1" i="1" dirty="0" smtClean="0">
                <a:solidFill>
                  <a:schemeClr val="tx2"/>
                </a:solidFill>
              </a:rPr>
              <a:t> </a:t>
            </a:r>
            <a:r>
              <a:rPr lang="uk-UA" sz="2000" b="1" i="1" dirty="0" smtClean="0">
                <a:solidFill>
                  <a:schemeClr val="tx2"/>
                </a:solidFill>
              </a:rPr>
              <a:t>2</a:t>
            </a:r>
            <a:r>
              <a:rPr lang="ru-RU" sz="2000" b="1" i="1" dirty="0" smtClean="0">
                <a:solidFill>
                  <a:schemeClr val="tx2"/>
                </a:solidFill>
              </a:rPr>
              <a:t> </a:t>
            </a:r>
            <a:r>
              <a:rPr lang="uk-UA" sz="2000" b="1" i="1" dirty="0" smtClean="0">
                <a:solidFill>
                  <a:schemeClr val="tx2"/>
                </a:solidFill>
              </a:rPr>
              <a:t>Європейської </a:t>
            </a:r>
            <a:r>
              <a:rPr lang="uk-UA" sz="2000" b="1" i="1" dirty="0">
                <a:solidFill>
                  <a:schemeClr val="tx2"/>
                </a:solidFill>
              </a:rPr>
              <a:t>хартії міс</a:t>
            </a:r>
            <a:r>
              <a:rPr lang="ru-RU" sz="2000" b="1" i="1" dirty="0" err="1">
                <a:solidFill>
                  <a:schemeClr val="tx2"/>
                </a:solidFill>
              </a:rPr>
              <a:t>цевого</a:t>
            </a:r>
            <a:r>
              <a:rPr lang="ru-RU" sz="2000" b="1" i="1" dirty="0">
                <a:solidFill>
                  <a:schemeClr val="tx2"/>
                </a:solidFill>
              </a:rPr>
              <a:t> </a:t>
            </a:r>
            <a:r>
              <a:rPr lang="ru-RU" sz="2000" b="1" i="1" dirty="0" err="1">
                <a:solidFill>
                  <a:schemeClr val="tx2"/>
                </a:solidFill>
              </a:rPr>
              <a:t>самоврядування</a:t>
            </a:r>
            <a:r>
              <a:rPr lang="uk-UA" sz="2000" b="1" i="1" dirty="0" smtClean="0">
                <a:solidFill>
                  <a:schemeClr val="tx2"/>
                </a:solidFill>
              </a:rPr>
              <a:t>, </a:t>
            </a:r>
            <a:r>
              <a:rPr lang="ru-RU" sz="2000" b="1" i="1" dirty="0" smtClean="0">
                <a:solidFill>
                  <a:schemeClr val="tx2"/>
                </a:solidFill>
              </a:rPr>
              <a:t>м</a:t>
            </a:r>
            <a:r>
              <a:rPr lang="ru-RU" sz="2000" b="1" i="1" dirty="0">
                <a:solidFill>
                  <a:schemeClr val="tx2"/>
                </a:solidFill>
              </a:rPr>
              <a:t>. Страсбург, 15 </a:t>
            </a:r>
            <a:r>
              <a:rPr lang="ru-RU" sz="2000" b="1" i="1" dirty="0" err="1">
                <a:solidFill>
                  <a:schemeClr val="tx2"/>
                </a:solidFill>
              </a:rPr>
              <a:t>жовтня</a:t>
            </a:r>
            <a:r>
              <a:rPr lang="ru-RU" sz="2000" b="1" i="1" dirty="0">
                <a:solidFill>
                  <a:schemeClr val="tx2"/>
                </a:solidFill>
              </a:rPr>
              <a:t> 1985 </a:t>
            </a:r>
            <a:r>
              <a:rPr lang="uk-UA" sz="2000" b="1" i="1" dirty="0">
                <a:solidFill>
                  <a:schemeClr val="tx2"/>
                </a:solidFill>
              </a:rPr>
              <a:t>року)</a:t>
            </a:r>
            <a:endParaRPr lang="uk-UA" sz="2000" i="1" dirty="0">
              <a:solidFill>
                <a:schemeClr val="tx2"/>
              </a:solidFill>
            </a:endParaRPr>
          </a:p>
        </p:txBody>
      </p:sp>
      <p:sp>
        <p:nvSpPr>
          <p:cNvPr id="3" name="Объект 2"/>
          <p:cNvSpPr>
            <a:spLocks noGrp="1"/>
          </p:cNvSpPr>
          <p:nvPr>
            <p:ph idx="1"/>
          </p:nvPr>
        </p:nvSpPr>
        <p:spPr>
          <a:xfrm>
            <a:off x="457200" y="2060848"/>
            <a:ext cx="8229600" cy="4320480"/>
          </a:xfrm>
        </p:spPr>
        <p:txBody>
          <a:bodyPr>
            <a:normAutofit fontScale="70000" lnSpcReduction="20000"/>
          </a:bodyPr>
          <a:lstStyle/>
          <a:p>
            <a:pPr marL="0" indent="0" algn="ctr" fontAlgn="base">
              <a:buNone/>
            </a:pPr>
            <a:r>
              <a:rPr lang="uk-UA" b="1" u="sng" dirty="0"/>
              <a:t>Концепція місцевого </a:t>
            </a:r>
            <a:r>
              <a:rPr lang="uk-UA" b="1" u="sng" dirty="0" smtClean="0"/>
              <a:t>самоврядування</a:t>
            </a:r>
            <a:endParaRPr lang="uk-UA" u="sng" dirty="0" smtClean="0"/>
          </a:p>
          <a:p>
            <a:pPr fontAlgn="base">
              <a:buFont typeface="Wingdings" panose="05000000000000000000" pitchFamily="2" charset="2"/>
              <a:buChar char="Ø"/>
            </a:pPr>
            <a:r>
              <a:rPr lang="uk-UA" dirty="0" smtClean="0"/>
              <a:t>Місцеве самоврядування означає право і спроможність органів місцевого самоврядування </a:t>
            </a:r>
            <a:r>
              <a:rPr lang="uk-UA" b="1" u="sng" dirty="0" smtClean="0"/>
              <a:t>в межах закону</a:t>
            </a:r>
            <a:r>
              <a:rPr lang="uk-UA" dirty="0" smtClean="0"/>
              <a:t> здійснювати регулювання та управління суттєвою часткою публічних справ, під власну відповідальність, в інтересах місцевого населення.</a:t>
            </a:r>
          </a:p>
          <a:p>
            <a:pPr fontAlgn="base">
              <a:buFont typeface="Wingdings" panose="05000000000000000000" pitchFamily="2" charset="2"/>
              <a:buChar char="Ø"/>
            </a:pPr>
            <a:r>
              <a:rPr lang="ru-RU" b="1" u="sng" dirty="0" err="1" smtClean="0"/>
              <a:t>Це</a:t>
            </a:r>
            <a:r>
              <a:rPr lang="ru-RU" b="1" u="sng" dirty="0" smtClean="0"/>
              <a:t> </a:t>
            </a:r>
            <a:r>
              <a:rPr lang="ru-RU" b="1" u="sng" dirty="0"/>
              <a:t>право </a:t>
            </a:r>
            <a:r>
              <a:rPr lang="ru-RU" b="1" u="sng" dirty="0" err="1"/>
              <a:t>здійснюється</a:t>
            </a:r>
            <a:r>
              <a:rPr lang="ru-RU" b="1" u="sng" dirty="0"/>
              <a:t> радами </a:t>
            </a:r>
            <a:r>
              <a:rPr lang="ru-RU" b="1" u="sng" dirty="0" err="1"/>
              <a:t>або</a:t>
            </a:r>
            <a:r>
              <a:rPr lang="ru-RU" b="1" u="sng" dirty="0"/>
              <a:t> </a:t>
            </a:r>
            <a:r>
              <a:rPr lang="ru-RU" b="1" u="sng" dirty="0" err="1"/>
              <a:t>зборами</a:t>
            </a:r>
            <a:r>
              <a:rPr lang="ru-RU" b="1" u="sng" dirty="0"/>
              <a:t>, члени </a:t>
            </a:r>
            <a:r>
              <a:rPr lang="ru-RU" b="1" u="sng" dirty="0" err="1"/>
              <a:t>яких</a:t>
            </a:r>
            <a:r>
              <a:rPr lang="ru-RU" b="1" u="sng" dirty="0"/>
              <a:t> </a:t>
            </a:r>
            <a:r>
              <a:rPr lang="ru-RU" b="1" u="sng" dirty="0" err="1"/>
              <a:t>вільно</a:t>
            </a:r>
            <a:r>
              <a:rPr lang="ru-RU" b="1" u="sng" dirty="0"/>
              <a:t> </a:t>
            </a:r>
            <a:r>
              <a:rPr lang="ru-RU" b="1" u="sng" dirty="0" err="1"/>
              <a:t>обираються</a:t>
            </a:r>
            <a:r>
              <a:rPr lang="ru-RU" b="1" u="sng" dirty="0"/>
              <a:t> </a:t>
            </a:r>
            <a:r>
              <a:rPr lang="ru-RU" b="1" u="sng" dirty="0" err="1"/>
              <a:t>таємним</a:t>
            </a:r>
            <a:r>
              <a:rPr lang="ru-RU" b="1" u="sng" dirty="0"/>
              <a:t> </a:t>
            </a:r>
            <a:r>
              <a:rPr lang="ru-RU" b="1" u="sng" dirty="0" err="1"/>
              <a:t>голосуванням</a:t>
            </a:r>
            <a:r>
              <a:rPr lang="ru-RU" b="1" u="sng" dirty="0"/>
              <a:t> </a:t>
            </a:r>
            <a:r>
              <a:rPr lang="ru-RU" dirty="0"/>
              <a:t>на </a:t>
            </a:r>
            <a:r>
              <a:rPr lang="ru-RU" dirty="0" err="1"/>
              <a:t>основі</a:t>
            </a:r>
            <a:r>
              <a:rPr lang="ru-RU" dirty="0"/>
              <a:t> прямого, </a:t>
            </a:r>
            <a:r>
              <a:rPr lang="ru-RU" dirty="0" err="1"/>
              <a:t>рівного</a:t>
            </a:r>
            <a:r>
              <a:rPr lang="ru-RU" dirty="0"/>
              <a:t>, </a:t>
            </a:r>
            <a:r>
              <a:rPr lang="ru-RU" dirty="0" err="1"/>
              <a:t>загального</a:t>
            </a:r>
            <a:r>
              <a:rPr lang="ru-RU" dirty="0"/>
              <a:t> </a:t>
            </a:r>
            <a:r>
              <a:rPr lang="ru-RU" dirty="0" err="1"/>
              <a:t>виборчого</a:t>
            </a:r>
            <a:r>
              <a:rPr lang="ru-RU" dirty="0"/>
              <a:t> права і </a:t>
            </a:r>
            <a:r>
              <a:rPr lang="ru-RU" dirty="0" err="1"/>
              <a:t>які</a:t>
            </a:r>
            <a:r>
              <a:rPr lang="ru-RU" dirty="0"/>
              <a:t> </a:t>
            </a:r>
            <a:r>
              <a:rPr lang="ru-RU" dirty="0" err="1"/>
              <a:t>можуть</a:t>
            </a:r>
            <a:r>
              <a:rPr lang="ru-RU" dirty="0"/>
              <a:t> </a:t>
            </a:r>
            <a:r>
              <a:rPr lang="ru-RU" dirty="0" err="1"/>
              <a:t>мати</a:t>
            </a:r>
            <a:r>
              <a:rPr lang="ru-RU" dirty="0"/>
              <a:t> </a:t>
            </a:r>
            <a:r>
              <a:rPr lang="ru-RU" dirty="0" err="1"/>
              <a:t>підзвітні</a:t>
            </a:r>
            <a:r>
              <a:rPr lang="ru-RU" dirty="0"/>
              <a:t> </a:t>
            </a:r>
            <a:r>
              <a:rPr lang="ru-RU" dirty="0" err="1"/>
              <a:t>їм</a:t>
            </a:r>
            <a:r>
              <a:rPr lang="ru-RU" dirty="0"/>
              <a:t> </a:t>
            </a:r>
            <a:r>
              <a:rPr lang="ru-RU" dirty="0" err="1"/>
              <a:t>виконавчі</a:t>
            </a:r>
            <a:r>
              <a:rPr lang="ru-RU" dirty="0"/>
              <a:t> </a:t>
            </a:r>
            <a:r>
              <a:rPr lang="ru-RU" dirty="0" err="1"/>
              <a:t>органи</a:t>
            </a:r>
            <a:r>
              <a:rPr lang="ru-RU" dirty="0"/>
              <a:t>. </a:t>
            </a:r>
            <a:r>
              <a:rPr lang="ru-RU" dirty="0" err="1"/>
              <a:t>Це</a:t>
            </a:r>
            <a:r>
              <a:rPr lang="ru-RU" dirty="0"/>
              <a:t> </a:t>
            </a:r>
            <a:r>
              <a:rPr lang="ru-RU" dirty="0" err="1"/>
              <a:t>положення</a:t>
            </a:r>
            <a:r>
              <a:rPr lang="ru-RU" dirty="0"/>
              <a:t> </a:t>
            </a:r>
            <a:r>
              <a:rPr lang="ru-RU" dirty="0" err="1"/>
              <a:t>жодним</a:t>
            </a:r>
            <a:r>
              <a:rPr lang="ru-RU" dirty="0"/>
              <a:t> чином не </a:t>
            </a:r>
            <a:r>
              <a:rPr lang="ru-RU" dirty="0" err="1"/>
              <a:t>заважає</a:t>
            </a:r>
            <a:r>
              <a:rPr lang="ru-RU" dirty="0"/>
              <a:t> </a:t>
            </a:r>
            <a:r>
              <a:rPr lang="ru-RU" dirty="0" err="1"/>
              <a:t>використанню</a:t>
            </a:r>
            <a:r>
              <a:rPr lang="ru-RU" dirty="0"/>
              <a:t> </a:t>
            </a:r>
            <a:r>
              <a:rPr lang="ru-RU" dirty="0" err="1"/>
              <a:t>зборів</a:t>
            </a:r>
            <a:r>
              <a:rPr lang="ru-RU" dirty="0"/>
              <a:t> </a:t>
            </a:r>
            <a:r>
              <a:rPr lang="ru-RU" dirty="0" err="1"/>
              <a:t>громадян</a:t>
            </a:r>
            <a:r>
              <a:rPr lang="ru-RU" dirty="0"/>
              <a:t>, </a:t>
            </a:r>
            <a:r>
              <a:rPr lang="ru-RU" dirty="0" err="1"/>
              <a:t>референдумів</a:t>
            </a:r>
            <a:r>
              <a:rPr lang="ru-RU" dirty="0"/>
              <a:t> </a:t>
            </a:r>
            <a:r>
              <a:rPr lang="ru-RU" dirty="0" err="1"/>
              <a:t>чи</a:t>
            </a:r>
            <a:r>
              <a:rPr lang="ru-RU" dirty="0"/>
              <a:t> будь-</a:t>
            </a:r>
            <a:r>
              <a:rPr lang="ru-RU" dirty="0" err="1"/>
              <a:t>якої</a:t>
            </a:r>
            <a:r>
              <a:rPr lang="ru-RU" dirty="0"/>
              <a:t> </a:t>
            </a:r>
            <a:r>
              <a:rPr lang="ru-RU" dirty="0" err="1"/>
              <a:t>іншої</a:t>
            </a:r>
            <a:r>
              <a:rPr lang="ru-RU" dirty="0"/>
              <a:t> </a:t>
            </a:r>
            <a:r>
              <a:rPr lang="ru-RU" dirty="0" err="1"/>
              <a:t>форми</a:t>
            </a:r>
            <a:r>
              <a:rPr lang="ru-RU" dirty="0"/>
              <a:t> </a:t>
            </a:r>
            <a:r>
              <a:rPr lang="ru-RU" dirty="0" err="1"/>
              <a:t>прямої</a:t>
            </a:r>
            <a:r>
              <a:rPr lang="ru-RU" dirty="0"/>
              <a:t> </a:t>
            </a:r>
            <a:r>
              <a:rPr lang="ru-RU" dirty="0" err="1"/>
              <a:t>участі</a:t>
            </a:r>
            <a:r>
              <a:rPr lang="ru-RU" dirty="0"/>
              <a:t> </a:t>
            </a:r>
            <a:r>
              <a:rPr lang="ru-RU" dirty="0" err="1"/>
              <a:t>громадян</a:t>
            </a:r>
            <a:r>
              <a:rPr lang="ru-RU" dirty="0"/>
              <a:t>, </a:t>
            </a:r>
            <a:r>
              <a:rPr lang="ru-RU" dirty="0" err="1"/>
              <a:t>якщо</a:t>
            </a:r>
            <a:r>
              <a:rPr lang="ru-RU" dirty="0"/>
              <a:t> </a:t>
            </a:r>
            <a:r>
              <a:rPr lang="ru-RU" dirty="0" err="1"/>
              <a:t>це</a:t>
            </a:r>
            <a:r>
              <a:rPr lang="ru-RU" dirty="0"/>
              <a:t> </a:t>
            </a:r>
            <a:r>
              <a:rPr lang="ru-RU" dirty="0" err="1"/>
              <a:t>дозволяється</a:t>
            </a:r>
            <a:r>
              <a:rPr lang="ru-RU" dirty="0"/>
              <a:t> законом.</a:t>
            </a:r>
            <a:endParaRPr lang="uk-UA" dirty="0"/>
          </a:p>
          <a:p>
            <a:pPr marL="0" indent="0" algn="just" fontAlgn="base">
              <a:buNone/>
            </a:pPr>
            <a:r>
              <a:rPr lang="uk-UA" b="1" i="1" dirty="0"/>
              <a:t>(</a:t>
            </a:r>
            <a:r>
              <a:rPr lang="ru-RU" b="1" i="1" dirty="0" err="1"/>
              <a:t>Стаття</a:t>
            </a:r>
            <a:r>
              <a:rPr lang="ru-RU" b="1" i="1" dirty="0"/>
              <a:t> 3 </a:t>
            </a:r>
            <a:r>
              <a:rPr lang="uk-UA" b="1" i="1" dirty="0"/>
              <a:t>Європейської хартії міс</a:t>
            </a:r>
            <a:r>
              <a:rPr lang="ru-RU" b="1" i="1" dirty="0" err="1"/>
              <a:t>цевого</a:t>
            </a:r>
            <a:r>
              <a:rPr lang="ru-RU" b="1" i="1" dirty="0"/>
              <a:t> </a:t>
            </a:r>
            <a:r>
              <a:rPr lang="ru-RU" b="1" i="1" dirty="0" err="1"/>
              <a:t>самоврядування</a:t>
            </a:r>
            <a:r>
              <a:rPr lang="uk-UA" b="1" i="1" dirty="0" smtClean="0"/>
              <a:t>,</a:t>
            </a:r>
          </a:p>
          <a:p>
            <a:pPr marL="0" indent="0" algn="just" fontAlgn="base">
              <a:buNone/>
            </a:pPr>
            <a:r>
              <a:rPr lang="ru-RU" b="1" i="1" dirty="0" smtClean="0"/>
              <a:t>м</a:t>
            </a:r>
            <a:r>
              <a:rPr lang="ru-RU" b="1" i="1" dirty="0"/>
              <a:t>. Страсбург, 15 </a:t>
            </a:r>
            <a:r>
              <a:rPr lang="ru-RU" b="1" i="1" dirty="0" err="1"/>
              <a:t>жовтня</a:t>
            </a:r>
            <a:r>
              <a:rPr lang="ru-RU" b="1" i="1" dirty="0"/>
              <a:t> 1985 </a:t>
            </a:r>
            <a:r>
              <a:rPr lang="uk-UA" b="1" i="1" dirty="0"/>
              <a:t>року)</a:t>
            </a:r>
            <a:endParaRPr lang="uk-UA" i="1" dirty="0"/>
          </a:p>
          <a:p>
            <a:endParaRPr lang="uk-UA" dirty="0"/>
          </a:p>
        </p:txBody>
      </p:sp>
    </p:spTree>
    <p:extLst>
      <p:ext uri="{BB962C8B-B14F-4D97-AF65-F5344CB8AC3E}">
        <p14:creationId xmlns:p14="http://schemas.microsoft.com/office/powerpoint/2010/main" val="3587599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600" b="1" i="1" dirty="0" smtClean="0"/>
              <a:t>ПРАВО НА МІСЦЕВЕ САМОВРЯДУВАННЯ</a:t>
            </a:r>
            <a:endParaRPr lang="uk-UA" sz="3600" b="1" i="1" dirty="0"/>
          </a:p>
        </p:txBody>
      </p:sp>
      <p:graphicFrame>
        <p:nvGraphicFramePr>
          <p:cNvPr id="4" name="Місце для вмісту 3"/>
          <p:cNvGraphicFramePr>
            <a:graphicFrameLocks noGrp="1"/>
          </p:cNvGraphicFramePr>
          <p:nvPr>
            <p:ph idx="1"/>
            <p:extLst>
              <p:ext uri="{D42A27DB-BD31-4B8C-83A1-F6EECF244321}">
                <p14:modId xmlns:p14="http://schemas.microsoft.com/office/powerpoint/2010/main" val="321539714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7778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576064"/>
          </a:xfrm>
        </p:spPr>
        <p:txBody>
          <a:bodyPr>
            <a:normAutofit/>
          </a:bodyPr>
          <a:lstStyle/>
          <a:p>
            <a:r>
              <a:rPr lang="uk-UA" sz="2000" b="1" i="1" dirty="0" smtClean="0"/>
              <a:t>СИСТЕМА МІСЦЕВОГО САМОВРЯДУВАННЯ ВКЛЮЧАЄ: </a:t>
            </a:r>
            <a:endParaRPr lang="uk-UA" sz="2000" b="1" i="1"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767114115"/>
              </p:ext>
            </p:extLst>
          </p:nvPr>
        </p:nvGraphicFramePr>
        <p:xfrm>
          <a:off x="467544" y="836712"/>
          <a:ext cx="8229600" cy="54336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9369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3"/>
            <a:ext cx="8147248" cy="2481288"/>
          </a:xfrm>
        </p:spPr>
        <p:txBody>
          <a:bodyPr>
            <a:normAutofit/>
          </a:bodyPr>
          <a:lstStyle/>
          <a:p>
            <a:endParaRPr lang="uk-UA" sz="2800" dirty="0"/>
          </a:p>
        </p:txBody>
      </p:sp>
      <p:sp>
        <p:nvSpPr>
          <p:cNvPr id="3" name="Объект 2"/>
          <p:cNvSpPr>
            <a:spLocks noGrp="1"/>
          </p:cNvSpPr>
          <p:nvPr>
            <p:ph idx="1"/>
          </p:nvPr>
        </p:nvSpPr>
        <p:spPr>
          <a:xfrm>
            <a:off x="457200" y="2564904"/>
            <a:ext cx="8229600" cy="3888431"/>
          </a:xfrm>
        </p:spPr>
        <p:txBody>
          <a:bodyPr>
            <a:normAutofit/>
          </a:bodyPr>
          <a:lstStyle/>
          <a:p>
            <a:pPr algn="just" fontAlgn="base">
              <a:buFont typeface="Wingdings" pitchFamily="2" charset="2"/>
              <a:buChar char="Ø"/>
            </a:pPr>
            <a:r>
              <a:rPr lang="uk-UA" sz="2800" b="1" dirty="0"/>
              <a:t>Місцеве самоврядування здійснюється </a:t>
            </a:r>
            <a:r>
              <a:rPr lang="uk-UA" sz="2800" dirty="0"/>
              <a:t>територіальними громадами сіл, селищ, міст як безпосередньо, так і через сільські, селищні, міські ради та їх виконавчі органи, а також через районні та обласні ради, які представляють спільні інтереси територіальних громад сіл, селищ, міст.</a:t>
            </a:r>
          </a:p>
          <a:p>
            <a:pPr marL="0" indent="0" algn="just" fontAlgn="base">
              <a:buNone/>
            </a:pPr>
            <a:r>
              <a:rPr lang="uk-UA" sz="2800" b="1" i="1" u="sng" dirty="0"/>
              <a:t>(Ч.2 ст.2 Закону України  «Про місцеве самоврядування в Україні»)</a:t>
            </a:r>
            <a:endParaRPr lang="uk-UA" sz="2800" i="1" dirty="0"/>
          </a:p>
          <a:p>
            <a:endParaRPr lang="uk-U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116632"/>
            <a:ext cx="6500961" cy="2481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2855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576064"/>
          </a:xfrm>
        </p:spPr>
        <p:txBody>
          <a:bodyPr>
            <a:normAutofit/>
          </a:bodyPr>
          <a:lstStyle/>
          <a:p>
            <a:r>
              <a:rPr lang="uk-UA" sz="2400" b="1" i="1" dirty="0" smtClean="0"/>
              <a:t>МІФИ І РЕАЛЬНІСТЬ:  </a:t>
            </a:r>
            <a:endParaRPr lang="uk-UA" sz="2400" b="1" i="1" dirty="0"/>
          </a:p>
        </p:txBody>
      </p:sp>
      <p:sp>
        <p:nvSpPr>
          <p:cNvPr id="3" name="Объект 2"/>
          <p:cNvSpPr>
            <a:spLocks noGrp="1"/>
          </p:cNvSpPr>
          <p:nvPr>
            <p:ph idx="1"/>
          </p:nvPr>
        </p:nvSpPr>
        <p:spPr>
          <a:xfrm>
            <a:off x="467544" y="908720"/>
            <a:ext cx="8229600" cy="5289451"/>
          </a:xfrm>
        </p:spPr>
        <p:txBody>
          <a:bodyPr>
            <a:normAutofit fontScale="70000" lnSpcReduction="20000"/>
          </a:bodyPr>
          <a:lstStyle/>
          <a:p>
            <a:pPr marL="0" indent="0" algn="just">
              <a:buNone/>
            </a:pPr>
            <a:r>
              <a:rPr lang="ru-RU" sz="2600" b="1" i="1" u="sng" dirty="0" err="1" smtClean="0"/>
              <a:t>Міф</a:t>
            </a:r>
            <a:r>
              <a:rPr lang="ru-RU" sz="2600" b="1" i="1" u="sng" dirty="0" smtClean="0"/>
              <a:t> І-</a:t>
            </a:r>
            <a:r>
              <a:rPr lang="ru-RU" sz="2600" b="1" i="1" u="sng" dirty="0" err="1" smtClean="0"/>
              <a:t>ий</a:t>
            </a:r>
            <a:r>
              <a:rPr lang="ru-RU" sz="2600" b="1" i="1" u="sng" dirty="0" smtClean="0"/>
              <a:t>: «В </a:t>
            </a:r>
            <a:r>
              <a:rPr lang="ru-RU" sz="2600" b="1" i="1" u="sng" dirty="0" err="1"/>
              <a:t>Україні</a:t>
            </a:r>
            <a:r>
              <a:rPr lang="ru-RU" sz="2600" b="1" i="1" u="sng" dirty="0"/>
              <a:t> не створено </a:t>
            </a:r>
            <a:r>
              <a:rPr lang="ru-RU" sz="2600" b="1" i="1" u="sng" dirty="0" err="1"/>
              <a:t>територіальних</a:t>
            </a:r>
            <a:r>
              <a:rPr lang="ru-RU" sz="2600" b="1" i="1" u="sng" dirty="0"/>
              <a:t> </a:t>
            </a:r>
            <a:r>
              <a:rPr lang="ru-RU" sz="2600" b="1" i="1" u="sng" dirty="0" smtClean="0"/>
              <a:t> громад,</a:t>
            </a:r>
          </a:p>
          <a:p>
            <a:pPr marL="0" indent="0" algn="just">
              <a:buNone/>
            </a:pPr>
            <a:r>
              <a:rPr lang="ru-RU" sz="2600" b="1" i="1" u="sng" dirty="0" smtClean="0"/>
              <a:t>як </a:t>
            </a:r>
            <a:r>
              <a:rPr lang="ru-RU" sz="2600" b="1" i="1" u="sng" dirty="0" err="1"/>
              <a:t>це</a:t>
            </a:r>
            <a:r>
              <a:rPr lang="ru-RU" sz="2600" b="1" i="1" u="sng" dirty="0"/>
              <a:t> </a:t>
            </a:r>
            <a:r>
              <a:rPr lang="ru-RU" sz="2600" b="1" i="1" u="sng" dirty="0" err="1"/>
              <a:t>передбачено</a:t>
            </a:r>
            <a:r>
              <a:rPr lang="ru-RU" sz="2600" b="1" i="1" u="sng" dirty="0"/>
              <a:t> </a:t>
            </a:r>
            <a:r>
              <a:rPr lang="ru-RU" sz="2600" b="1" i="1" u="sng" dirty="0" err="1"/>
              <a:t>Конституцією</a:t>
            </a:r>
            <a:r>
              <a:rPr lang="ru-RU" sz="2600" b="1" i="1" u="sng" dirty="0"/>
              <a:t> </a:t>
            </a:r>
            <a:r>
              <a:rPr lang="ru-RU" sz="2600" b="1" i="1" u="sng" dirty="0" err="1" smtClean="0"/>
              <a:t>України</a:t>
            </a:r>
            <a:r>
              <a:rPr lang="ru-RU" sz="2600" b="1" i="1" u="sng" dirty="0" smtClean="0"/>
              <a:t>»:</a:t>
            </a:r>
          </a:p>
          <a:p>
            <a:pPr marL="0" indent="0" algn="just">
              <a:buNone/>
            </a:pPr>
            <a:endParaRPr lang="ru-RU" sz="2600" i="1" dirty="0" smtClean="0"/>
          </a:p>
          <a:p>
            <a:pPr marL="0" indent="0" algn="just">
              <a:buNone/>
            </a:pPr>
            <a:r>
              <a:rPr lang="ru-RU" sz="2600" dirty="0" smtClean="0"/>
              <a:t>- </a:t>
            </a:r>
            <a:r>
              <a:rPr lang="ru-RU" sz="2600" dirty="0" err="1" smtClean="0"/>
              <a:t>відповідно</a:t>
            </a:r>
            <a:r>
              <a:rPr lang="ru-RU" sz="2600" dirty="0" smtClean="0"/>
              <a:t> </a:t>
            </a:r>
            <a:r>
              <a:rPr lang="ru-RU" sz="2600" dirty="0"/>
              <a:t>до </a:t>
            </a:r>
            <a:r>
              <a:rPr lang="ru-RU" sz="2600" dirty="0" err="1"/>
              <a:t>статті</a:t>
            </a:r>
            <a:r>
              <a:rPr lang="ru-RU" sz="2600" dirty="0"/>
              <a:t> 140 </a:t>
            </a:r>
            <a:r>
              <a:rPr lang="ru-RU" sz="2600" dirty="0" err="1"/>
              <a:t>Конституції</a:t>
            </a:r>
            <a:r>
              <a:rPr lang="ru-RU" sz="2600" dirty="0"/>
              <a:t> </a:t>
            </a:r>
            <a:r>
              <a:rPr lang="ru-RU" sz="2600" dirty="0" err="1"/>
              <a:t>України</a:t>
            </a:r>
            <a:r>
              <a:rPr lang="ru-RU" sz="2600" dirty="0"/>
              <a:t>, </a:t>
            </a:r>
            <a:r>
              <a:rPr lang="ru-RU" sz="2600" b="1" i="1" dirty="0" err="1"/>
              <a:t>територіальні</a:t>
            </a:r>
            <a:r>
              <a:rPr lang="ru-RU" sz="2600" b="1" i="1" dirty="0"/>
              <a:t> </a:t>
            </a:r>
            <a:r>
              <a:rPr lang="ru-RU" sz="2600" b="1" i="1" dirty="0" err="1"/>
              <a:t>громади</a:t>
            </a:r>
            <a:r>
              <a:rPr lang="ru-RU" sz="2600" b="1" i="1" dirty="0"/>
              <a:t> у нас не </a:t>
            </a:r>
            <a:r>
              <a:rPr lang="ru-RU" sz="2600" b="1" i="1" dirty="0" err="1"/>
              <a:t>створюються</a:t>
            </a:r>
            <a:r>
              <a:rPr lang="ru-RU" sz="2600" b="1" i="1" dirty="0"/>
              <a:t> </a:t>
            </a:r>
            <a:r>
              <a:rPr lang="ru-RU" sz="2600" b="1" i="1" dirty="0" err="1"/>
              <a:t>жодними</a:t>
            </a:r>
            <a:r>
              <a:rPr lang="ru-RU" sz="2600" b="1" i="1" dirty="0"/>
              <a:t> </a:t>
            </a:r>
            <a:r>
              <a:rPr lang="ru-RU" sz="2600" b="1" i="1" dirty="0" err="1"/>
              <a:t>рішеннями</a:t>
            </a:r>
            <a:r>
              <a:rPr lang="ru-RU" sz="2600" b="1" i="1" dirty="0"/>
              <a:t>, вони </a:t>
            </a:r>
            <a:r>
              <a:rPr lang="ru-RU" sz="2600" b="1" i="1" dirty="0" err="1"/>
              <a:t>існують</a:t>
            </a:r>
            <a:r>
              <a:rPr lang="ru-RU" sz="2600" b="1" i="1" dirty="0"/>
              <a:t> по праву</a:t>
            </a:r>
            <a:r>
              <a:rPr lang="ru-RU" sz="2600" dirty="0"/>
              <a:t>.</a:t>
            </a:r>
            <a:endParaRPr lang="uk-UA" sz="2600" dirty="0"/>
          </a:p>
          <a:p>
            <a:pPr marL="0" indent="0" algn="just">
              <a:buNone/>
            </a:pPr>
            <a:r>
              <a:rPr lang="ru-RU" sz="2600" b="1" dirty="0" smtClean="0"/>
              <a:t>"</a:t>
            </a:r>
            <a:r>
              <a:rPr lang="ru-RU" sz="2600" b="1" dirty="0" err="1"/>
              <a:t>Стаття</a:t>
            </a:r>
            <a:r>
              <a:rPr lang="ru-RU" sz="2600" b="1" dirty="0"/>
              <a:t> </a:t>
            </a:r>
            <a:r>
              <a:rPr lang="ru-RU" sz="2600" b="1" dirty="0" smtClean="0"/>
              <a:t>140 КУ. </a:t>
            </a:r>
            <a:r>
              <a:rPr lang="ru-RU" sz="2600" dirty="0" err="1"/>
              <a:t>Місцеве</a:t>
            </a:r>
            <a:r>
              <a:rPr lang="ru-RU" sz="2600" dirty="0"/>
              <a:t> </a:t>
            </a:r>
            <a:r>
              <a:rPr lang="ru-RU" sz="2600" dirty="0" err="1"/>
              <a:t>самоврядування</a:t>
            </a:r>
            <a:r>
              <a:rPr lang="ru-RU" sz="2600" dirty="0"/>
              <a:t> є правом </a:t>
            </a:r>
            <a:r>
              <a:rPr lang="ru-RU" sz="2600" dirty="0" err="1"/>
              <a:t>територіальної</a:t>
            </a:r>
            <a:r>
              <a:rPr lang="ru-RU" sz="2600" dirty="0"/>
              <a:t> </a:t>
            </a:r>
            <a:r>
              <a:rPr lang="ru-RU" sz="2600" dirty="0" err="1"/>
              <a:t>громади</a:t>
            </a:r>
            <a:r>
              <a:rPr lang="ru-RU" sz="2600" dirty="0"/>
              <a:t> — </a:t>
            </a:r>
            <a:r>
              <a:rPr lang="ru-RU" sz="2600" dirty="0" err="1"/>
              <a:t>жителів</a:t>
            </a:r>
            <a:r>
              <a:rPr lang="ru-RU" sz="2600" dirty="0"/>
              <a:t> села </a:t>
            </a:r>
            <a:r>
              <a:rPr lang="ru-RU" sz="2600" dirty="0" err="1"/>
              <a:t>чи</a:t>
            </a:r>
            <a:r>
              <a:rPr lang="ru-RU" sz="2600" dirty="0"/>
              <a:t> </a:t>
            </a:r>
            <a:r>
              <a:rPr lang="ru-RU" sz="2600" dirty="0" err="1"/>
              <a:t>добровільного</a:t>
            </a:r>
            <a:r>
              <a:rPr lang="ru-RU" sz="2600" dirty="0"/>
              <a:t> </a:t>
            </a:r>
            <a:r>
              <a:rPr lang="ru-RU" sz="2600" dirty="0" err="1"/>
              <a:t>об'єднання</a:t>
            </a:r>
            <a:r>
              <a:rPr lang="ru-RU" sz="2600" dirty="0"/>
              <a:t> у </a:t>
            </a:r>
            <a:r>
              <a:rPr lang="ru-RU" sz="2600" dirty="0" err="1"/>
              <a:t>сільську</a:t>
            </a:r>
            <a:r>
              <a:rPr lang="ru-RU" sz="2600" dirty="0"/>
              <a:t> громаду </a:t>
            </a:r>
            <a:r>
              <a:rPr lang="ru-RU" sz="2600" dirty="0" err="1"/>
              <a:t>жителів</a:t>
            </a:r>
            <a:r>
              <a:rPr lang="ru-RU" sz="2600" dirty="0"/>
              <a:t> </a:t>
            </a:r>
            <a:r>
              <a:rPr lang="ru-RU" sz="2600" dirty="0" err="1"/>
              <a:t>кількох</a:t>
            </a:r>
            <a:r>
              <a:rPr lang="ru-RU" sz="2600" dirty="0"/>
              <a:t> </a:t>
            </a:r>
            <a:r>
              <a:rPr lang="ru-RU" sz="2600" dirty="0" err="1"/>
              <a:t>сіл</a:t>
            </a:r>
            <a:r>
              <a:rPr lang="ru-RU" sz="2600" dirty="0"/>
              <a:t>, селища та </a:t>
            </a:r>
            <a:r>
              <a:rPr lang="ru-RU" sz="2600" dirty="0" err="1"/>
              <a:t>міста</a:t>
            </a:r>
            <a:r>
              <a:rPr lang="ru-RU" sz="2600" dirty="0"/>
              <a:t> — </a:t>
            </a:r>
            <a:r>
              <a:rPr lang="ru-RU" sz="2600" dirty="0" err="1"/>
              <a:t>самостійно</a:t>
            </a:r>
            <a:r>
              <a:rPr lang="ru-RU" sz="2600" dirty="0"/>
              <a:t> </a:t>
            </a:r>
            <a:r>
              <a:rPr lang="ru-RU" sz="2600" dirty="0" err="1"/>
              <a:t>вирішувати</a:t>
            </a:r>
            <a:r>
              <a:rPr lang="ru-RU" sz="2600" dirty="0"/>
              <a:t> </a:t>
            </a:r>
            <a:r>
              <a:rPr lang="ru-RU" sz="2600" dirty="0" err="1"/>
              <a:t>питання</a:t>
            </a:r>
            <a:r>
              <a:rPr lang="ru-RU" sz="2600" dirty="0"/>
              <a:t> </a:t>
            </a:r>
            <a:r>
              <a:rPr lang="ru-RU" sz="2600" dirty="0" err="1"/>
              <a:t>місцевого</a:t>
            </a:r>
            <a:r>
              <a:rPr lang="ru-RU" sz="2600" dirty="0"/>
              <a:t> </a:t>
            </a:r>
            <a:r>
              <a:rPr lang="ru-RU" sz="2600" dirty="0" err="1"/>
              <a:t>значення</a:t>
            </a:r>
            <a:r>
              <a:rPr lang="ru-RU" sz="2600" dirty="0"/>
              <a:t> в межах </a:t>
            </a:r>
            <a:r>
              <a:rPr lang="ru-RU" sz="2600" dirty="0" err="1"/>
              <a:t>Конституції</a:t>
            </a:r>
            <a:r>
              <a:rPr lang="ru-RU" sz="2600" dirty="0"/>
              <a:t> і </a:t>
            </a:r>
            <a:r>
              <a:rPr lang="ru-RU" sz="2600" dirty="0" err="1"/>
              <a:t>законів</a:t>
            </a:r>
            <a:r>
              <a:rPr lang="ru-RU" sz="2600" dirty="0"/>
              <a:t> </a:t>
            </a:r>
            <a:r>
              <a:rPr lang="ru-RU" sz="2600" dirty="0" err="1" smtClean="0"/>
              <a:t>України</a:t>
            </a:r>
            <a:r>
              <a:rPr lang="ru-RU" sz="2600" dirty="0" smtClean="0"/>
              <a:t>. </a:t>
            </a:r>
          </a:p>
          <a:p>
            <a:pPr marL="0" indent="0" algn="just">
              <a:buNone/>
            </a:pPr>
            <a:r>
              <a:rPr lang="ru-RU" sz="2600" b="1" i="1" dirty="0" err="1" smtClean="0"/>
              <a:t>Місцеве</a:t>
            </a:r>
            <a:r>
              <a:rPr lang="ru-RU" sz="2600" b="1" i="1" dirty="0" smtClean="0"/>
              <a:t> </a:t>
            </a:r>
            <a:r>
              <a:rPr lang="ru-RU" sz="2600" b="1" i="1" dirty="0" err="1" smtClean="0"/>
              <a:t>самоврядування</a:t>
            </a:r>
            <a:r>
              <a:rPr lang="ru-RU" sz="2600" b="1" i="1" dirty="0" smtClean="0"/>
              <a:t> </a:t>
            </a:r>
            <a:r>
              <a:rPr lang="ru-RU" sz="2600" b="1" i="1" dirty="0" err="1" smtClean="0"/>
              <a:t>здійснюється</a:t>
            </a:r>
            <a:r>
              <a:rPr lang="ru-RU" sz="2600" b="1" i="1" dirty="0" smtClean="0"/>
              <a:t> </a:t>
            </a:r>
            <a:r>
              <a:rPr lang="ru-RU" sz="2600" b="1" i="1" dirty="0" err="1" smtClean="0"/>
              <a:t>територіальною</a:t>
            </a:r>
            <a:r>
              <a:rPr lang="ru-RU" sz="2600" b="1" i="1" dirty="0" smtClean="0"/>
              <a:t> громадою </a:t>
            </a:r>
            <a:r>
              <a:rPr lang="ru-RU" sz="2600" dirty="0" smtClean="0"/>
              <a:t>в порядку, </a:t>
            </a:r>
            <a:r>
              <a:rPr lang="ru-RU" sz="2600" dirty="0" err="1" smtClean="0"/>
              <a:t>встановленому</a:t>
            </a:r>
            <a:r>
              <a:rPr lang="ru-RU" sz="2600" dirty="0" smtClean="0"/>
              <a:t> законом, </a:t>
            </a:r>
            <a:r>
              <a:rPr lang="ru-RU" sz="2600" b="1" i="1" dirty="0" smtClean="0"/>
              <a:t>як </a:t>
            </a:r>
            <a:r>
              <a:rPr lang="ru-RU" sz="2600" b="1" i="1" dirty="0" err="1" smtClean="0"/>
              <a:t>безпосередньо</a:t>
            </a:r>
            <a:r>
              <a:rPr lang="ru-RU" sz="2600" b="1" i="1" dirty="0" smtClean="0"/>
              <a:t>, так і через </a:t>
            </a:r>
            <a:r>
              <a:rPr lang="ru-RU" sz="2600" b="1" i="1" dirty="0" err="1" smtClean="0"/>
              <a:t>органи</a:t>
            </a:r>
            <a:r>
              <a:rPr lang="ru-RU" sz="2600" b="1" i="1" dirty="0" smtClean="0"/>
              <a:t> </a:t>
            </a:r>
            <a:r>
              <a:rPr lang="ru-RU" sz="2600" b="1" i="1" dirty="0" err="1" smtClean="0"/>
              <a:t>місцевого</a:t>
            </a:r>
            <a:r>
              <a:rPr lang="ru-RU" sz="2600" b="1" i="1" dirty="0" smtClean="0"/>
              <a:t> </a:t>
            </a:r>
            <a:r>
              <a:rPr lang="ru-RU" sz="2600" b="1" i="1" dirty="0" err="1" smtClean="0"/>
              <a:t>самоврядування</a:t>
            </a:r>
            <a:r>
              <a:rPr lang="ru-RU" sz="2600" b="1" i="1" dirty="0" smtClean="0"/>
              <a:t>: </a:t>
            </a:r>
            <a:r>
              <a:rPr lang="ru-RU" sz="2600" dirty="0" err="1" smtClean="0"/>
              <a:t>сільські</a:t>
            </a:r>
            <a:r>
              <a:rPr lang="ru-RU" sz="2600" dirty="0" smtClean="0"/>
              <a:t>, </a:t>
            </a:r>
            <a:r>
              <a:rPr lang="ru-RU" sz="2600" dirty="0" err="1" smtClean="0"/>
              <a:t>селищні</a:t>
            </a:r>
            <a:r>
              <a:rPr lang="ru-RU" sz="2600" dirty="0" smtClean="0"/>
              <a:t>, </a:t>
            </a:r>
            <a:r>
              <a:rPr lang="ru-RU" sz="2600" dirty="0" err="1" smtClean="0"/>
              <a:t>міські</a:t>
            </a:r>
            <a:r>
              <a:rPr lang="ru-RU" sz="2600" dirty="0" smtClean="0"/>
              <a:t> ради та </a:t>
            </a:r>
            <a:r>
              <a:rPr lang="ru-RU" sz="2600" dirty="0" err="1" smtClean="0"/>
              <a:t>їх</a:t>
            </a:r>
            <a:r>
              <a:rPr lang="ru-RU" sz="2600" dirty="0" smtClean="0"/>
              <a:t> </a:t>
            </a:r>
            <a:r>
              <a:rPr lang="ru-RU" sz="2600" dirty="0" err="1" smtClean="0"/>
              <a:t>виконавчі</a:t>
            </a:r>
            <a:r>
              <a:rPr lang="ru-RU" sz="2600" dirty="0" smtClean="0"/>
              <a:t> </a:t>
            </a:r>
            <a:r>
              <a:rPr lang="ru-RU" sz="2600" dirty="0" err="1" smtClean="0"/>
              <a:t>органи</a:t>
            </a:r>
            <a:r>
              <a:rPr lang="ru-RU" sz="2600" dirty="0" smtClean="0"/>
              <a:t>. </a:t>
            </a:r>
          </a:p>
          <a:p>
            <a:pPr marL="0" indent="0" algn="just">
              <a:buNone/>
            </a:pPr>
            <a:r>
              <a:rPr lang="ru-RU" sz="2600" i="1" dirty="0" smtClean="0"/>
              <a:t>По-простому - </a:t>
            </a:r>
            <a:r>
              <a:rPr lang="ru-RU" sz="2600" i="1" dirty="0" err="1" smtClean="0"/>
              <a:t>всі</a:t>
            </a:r>
            <a:r>
              <a:rPr lang="ru-RU" sz="2600" i="1" dirty="0" smtClean="0"/>
              <a:t> </a:t>
            </a:r>
            <a:r>
              <a:rPr lang="ru-RU" sz="2600" i="1" dirty="0" err="1" smtClean="0"/>
              <a:t>жителі</a:t>
            </a:r>
            <a:r>
              <a:rPr lang="ru-RU" sz="2600" i="1" dirty="0" smtClean="0"/>
              <a:t> </a:t>
            </a:r>
            <a:r>
              <a:rPr lang="ru-RU" sz="2600" i="1" dirty="0" err="1" smtClean="0"/>
              <a:t>міста</a:t>
            </a:r>
            <a:r>
              <a:rPr lang="ru-RU" sz="2600" i="1" dirty="0" smtClean="0"/>
              <a:t>, селища, села, </a:t>
            </a:r>
            <a:r>
              <a:rPr lang="ru-RU" sz="2600" i="1" dirty="0" err="1" smtClean="0"/>
              <a:t>чи</a:t>
            </a:r>
            <a:r>
              <a:rPr lang="ru-RU" sz="2600" i="1" dirty="0" smtClean="0"/>
              <a:t> </a:t>
            </a:r>
            <a:r>
              <a:rPr lang="ru-RU" sz="2600" i="1" dirty="0" err="1" smtClean="0"/>
              <a:t>групи</a:t>
            </a:r>
            <a:r>
              <a:rPr lang="ru-RU" sz="2600" i="1" dirty="0" smtClean="0"/>
              <a:t> </a:t>
            </a:r>
            <a:r>
              <a:rPr lang="ru-RU" sz="2600" i="1" dirty="0" err="1" smtClean="0"/>
              <a:t>сіл</a:t>
            </a:r>
            <a:r>
              <a:rPr lang="ru-RU" sz="2600" i="1" dirty="0" smtClean="0"/>
              <a:t>, </a:t>
            </a:r>
            <a:r>
              <a:rPr lang="ru-RU" sz="2600" i="1" dirty="0" err="1" smtClean="0"/>
              <a:t>що</a:t>
            </a:r>
            <a:r>
              <a:rPr lang="ru-RU" sz="2600" i="1" dirty="0" smtClean="0"/>
              <a:t> </a:t>
            </a:r>
            <a:r>
              <a:rPr lang="ru-RU" sz="2600" i="1" dirty="0" err="1" smtClean="0"/>
              <a:t>входять</a:t>
            </a:r>
            <a:r>
              <a:rPr lang="ru-RU" sz="2600" i="1" dirty="0" smtClean="0"/>
              <a:t> до складу </a:t>
            </a:r>
            <a:r>
              <a:rPr lang="ru-RU" sz="2600" i="1" dirty="0" err="1" smtClean="0"/>
              <a:t>сільради</a:t>
            </a:r>
            <a:r>
              <a:rPr lang="ru-RU" sz="2600" i="1" dirty="0" smtClean="0"/>
              <a:t> є </a:t>
            </a:r>
            <a:r>
              <a:rPr lang="ru-RU" sz="2600" i="1" dirty="0" err="1" smtClean="0"/>
              <a:t>територіальною</a:t>
            </a:r>
            <a:r>
              <a:rPr lang="ru-RU" sz="2600" i="1" dirty="0" smtClean="0"/>
              <a:t> громадою, яка </a:t>
            </a:r>
            <a:r>
              <a:rPr lang="ru-RU" sz="2600" i="1" dirty="0" err="1" smtClean="0"/>
              <a:t>наділена</a:t>
            </a:r>
            <a:r>
              <a:rPr lang="ru-RU" sz="2600" i="1" dirty="0" smtClean="0"/>
              <a:t> правом на </a:t>
            </a:r>
            <a:r>
              <a:rPr lang="ru-RU" sz="2600" i="1" dirty="0" err="1" smtClean="0"/>
              <a:t>місцеве</a:t>
            </a:r>
            <a:r>
              <a:rPr lang="ru-RU" sz="2600" i="1" dirty="0" smtClean="0"/>
              <a:t> </a:t>
            </a:r>
            <a:r>
              <a:rPr lang="ru-RU" sz="2600" i="1" dirty="0" err="1" smtClean="0"/>
              <a:t>самоврядування</a:t>
            </a:r>
            <a:r>
              <a:rPr lang="ru-RU" sz="2600" i="1" dirty="0" smtClean="0"/>
              <a:t>!</a:t>
            </a:r>
          </a:p>
          <a:p>
            <a:pPr marL="0" indent="0" algn="just">
              <a:buNone/>
            </a:pPr>
            <a:endParaRPr lang="ru-RU" sz="2600" i="1" dirty="0" smtClean="0"/>
          </a:p>
          <a:p>
            <a:pPr>
              <a:buFontTx/>
              <a:buChar char="-"/>
            </a:pPr>
            <a:r>
              <a:rPr lang="uk-UA" sz="2600" b="1" dirty="0" smtClean="0"/>
              <a:t>Сільські</a:t>
            </a:r>
            <a:r>
              <a:rPr lang="uk-UA" sz="2600" b="1" dirty="0"/>
              <a:t>, селищні, міські ради</a:t>
            </a:r>
            <a:r>
              <a:rPr lang="uk-UA" sz="2600" dirty="0"/>
              <a:t> є органами місцевого самоврядування, що представляють відповідні територіальні громади та здійснюють від їх імені та в їх інтересах функції і повноваження місцевого самоврядування</a:t>
            </a:r>
            <a:r>
              <a:rPr lang="uk-UA" sz="2600" dirty="0" smtClean="0"/>
              <a:t>.</a:t>
            </a:r>
          </a:p>
          <a:p>
            <a:pPr>
              <a:buFontTx/>
              <a:buChar char="-"/>
            </a:pPr>
            <a:r>
              <a:rPr lang="uk-UA" sz="2600" dirty="0" smtClean="0"/>
              <a:t>В Україні, як і в європейських країнах, діє представницька демократія, а не пряма!</a:t>
            </a:r>
            <a:endParaRPr lang="uk-UA" sz="2600" dirty="0"/>
          </a:p>
          <a:p>
            <a:pPr marL="0" indent="0" algn="just">
              <a:buNone/>
            </a:pPr>
            <a:endParaRPr lang="ru-RU" sz="2600" i="1" dirty="0"/>
          </a:p>
          <a:p>
            <a:pPr marL="0" indent="0" algn="just">
              <a:buNone/>
            </a:pPr>
            <a:endParaRPr lang="uk-UA" sz="2600" dirty="0"/>
          </a:p>
          <a:p>
            <a:pPr algn="just">
              <a:buFont typeface="Wingdings" pitchFamily="2" charset="2"/>
              <a:buChar char="Ø"/>
            </a:pPr>
            <a:endParaRPr lang="ru-RU" sz="1700" i="1" dirty="0" smtClean="0"/>
          </a:p>
          <a:p>
            <a:pPr algn="just">
              <a:buFont typeface="Wingdings" pitchFamily="2" charset="2"/>
              <a:buChar char="Ø"/>
            </a:pPr>
            <a:endParaRPr lang="uk-UA" sz="1700" dirty="0"/>
          </a:p>
          <a:p>
            <a:endParaRPr lang="uk-UA" dirty="0"/>
          </a:p>
          <a:p>
            <a:endParaRPr lang="uk-UA"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20272" y="-12770"/>
            <a:ext cx="2123729" cy="1713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4571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504056"/>
          </a:xfrm>
        </p:spPr>
        <p:txBody>
          <a:bodyPr>
            <a:normAutofit fontScale="90000"/>
          </a:bodyPr>
          <a:lstStyle/>
          <a:p>
            <a:pPr algn="r"/>
            <a:r>
              <a:rPr lang="ru-RU" sz="1800" i="1" u="sng" dirty="0"/>
              <a:t/>
            </a:r>
            <a:br>
              <a:rPr lang="ru-RU" sz="1800" i="1" u="sng" dirty="0"/>
            </a:br>
            <a:r>
              <a:rPr lang="ru-RU" sz="1800" i="1" u="sng" dirty="0" smtClean="0"/>
              <a:t/>
            </a:r>
            <a:br>
              <a:rPr lang="ru-RU" sz="1800" i="1" u="sng" dirty="0" smtClean="0"/>
            </a:br>
            <a:r>
              <a:rPr lang="ru-RU" sz="1800" b="1" i="1" u="sng" dirty="0" err="1" smtClean="0"/>
              <a:t>Міф</a:t>
            </a:r>
            <a:r>
              <a:rPr lang="ru-RU" sz="1800" b="1" i="1" u="sng" dirty="0" smtClean="0"/>
              <a:t> ІІ-й: "</a:t>
            </a:r>
            <a:r>
              <a:rPr lang="ru-RU" sz="1800" b="1" i="1" u="sng" dirty="0" err="1" smtClean="0"/>
              <a:t>Більшість</a:t>
            </a:r>
            <a:r>
              <a:rPr lang="ru-RU" sz="1800" b="1" i="1" u="sng" dirty="0" smtClean="0"/>
              <a:t> </a:t>
            </a:r>
            <a:r>
              <a:rPr lang="ru-RU" sz="1800" b="1" i="1" u="sng" dirty="0" err="1" smtClean="0"/>
              <a:t>територіальних</a:t>
            </a:r>
            <a:r>
              <a:rPr lang="ru-RU" sz="1800" b="1" i="1" u="sng" dirty="0" smtClean="0"/>
              <a:t> громад </a:t>
            </a:r>
            <a:r>
              <a:rPr lang="ru-RU" sz="1800" b="1" i="1" u="sng" dirty="0" err="1" smtClean="0"/>
              <a:t>України</a:t>
            </a:r>
            <a:r>
              <a:rPr lang="ru-RU" sz="1800" b="1" i="1" u="sng" dirty="0" smtClean="0"/>
              <a:t> не </a:t>
            </a:r>
            <a:r>
              <a:rPr lang="ru-RU" sz="1800" b="1" i="1" u="sng" dirty="0" err="1" smtClean="0"/>
              <a:t>оформлені</a:t>
            </a:r>
            <a:r>
              <a:rPr lang="ru-RU" sz="1800" b="1" i="1" u="sng" dirty="0" smtClean="0"/>
              <a:t> як </a:t>
            </a:r>
            <a:r>
              <a:rPr lang="ru-RU" sz="1800" b="1" i="1" u="sng" dirty="0" err="1" smtClean="0"/>
              <a:t>юридичні</a:t>
            </a:r>
            <a:r>
              <a:rPr lang="ru-RU" sz="1800" b="1" i="1" u="sng" dirty="0" smtClean="0"/>
              <a:t> особи </a:t>
            </a:r>
            <a:r>
              <a:rPr lang="ru-RU" sz="1800" b="1" i="1" u="sng" dirty="0" err="1"/>
              <a:t>п</a:t>
            </a:r>
            <a:r>
              <a:rPr lang="ru-RU" sz="1800" b="1" i="1" u="sng" dirty="0" err="1" smtClean="0"/>
              <a:t>ублічного</a:t>
            </a:r>
            <a:r>
              <a:rPr lang="ru-RU" sz="1800" b="1" i="1" u="sng" dirty="0" smtClean="0"/>
              <a:t> права, тому не </a:t>
            </a:r>
            <a:r>
              <a:rPr lang="ru-RU" sz="1800" b="1" i="1" u="sng" dirty="0" err="1" smtClean="0"/>
              <a:t>можуть</a:t>
            </a:r>
            <a:r>
              <a:rPr lang="ru-RU" sz="1800" b="1" i="1" u="sng" dirty="0" smtClean="0"/>
              <a:t> </a:t>
            </a:r>
            <a:r>
              <a:rPr lang="ru-RU" sz="1800" b="1" i="1" u="sng" dirty="0" err="1" smtClean="0"/>
              <a:t>реалізувати</a:t>
            </a:r>
            <a:r>
              <a:rPr lang="ru-RU" sz="1800" b="1" i="1" u="sng" dirty="0" smtClean="0"/>
              <a:t> право </a:t>
            </a:r>
            <a:r>
              <a:rPr lang="ru-RU" sz="1800" b="1" i="1" u="sng" dirty="0" err="1" smtClean="0"/>
              <a:t>власності</a:t>
            </a:r>
            <a:r>
              <a:rPr lang="ru-RU" sz="1800" b="1" i="1" u="sng" dirty="0" smtClean="0"/>
              <a:t> на </a:t>
            </a:r>
            <a:r>
              <a:rPr lang="ru-RU" sz="1800" b="1" i="1" u="sng" dirty="0" err="1" smtClean="0"/>
              <a:t>майно</a:t>
            </a:r>
            <a:r>
              <a:rPr lang="ru-RU" sz="1800" b="1" i="1" u="sng" dirty="0" smtClean="0"/>
              <a:t> </a:t>
            </a:r>
            <a:r>
              <a:rPr lang="ru-RU" sz="1800" b="1" i="1" u="sng" dirty="0" err="1" smtClean="0"/>
              <a:t>громади</a:t>
            </a:r>
            <a:r>
              <a:rPr lang="ru-RU" sz="1800" b="1" i="1" u="sng" dirty="0" smtClean="0"/>
              <a:t>»</a:t>
            </a:r>
            <a:r>
              <a:rPr lang="ru-RU" sz="1800" b="1" u="sng" dirty="0" smtClean="0"/>
              <a:t>:</a:t>
            </a:r>
            <a:br>
              <a:rPr lang="ru-RU" sz="1800" b="1" u="sng" dirty="0" smtClean="0"/>
            </a:br>
            <a:endParaRPr lang="uk-UA" sz="1800" b="1" u="sng" dirty="0"/>
          </a:p>
        </p:txBody>
      </p:sp>
      <p:sp>
        <p:nvSpPr>
          <p:cNvPr id="3" name="Объект 2"/>
          <p:cNvSpPr>
            <a:spLocks noGrp="1"/>
          </p:cNvSpPr>
          <p:nvPr>
            <p:ph idx="1"/>
          </p:nvPr>
        </p:nvSpPr>
        <p:spPr>
          <a:xfrm>
            <a:off x="539552" y="1052736"/>
            <a:ext cx="8147248" cy="5472608"/>
          </a:xfrm>
        </p:spPr>
        <p:txBody>
          <a:bodyPr>
            <a:normAutofit fontScale="77500" lnSpcReduction="20000"/>
          </a:bodyPr>
          <a:lstStyle/>
          <a:p>
            <a:pPr algn="just">
              <a:buFont typeface="Wingdings" panose="05000000000000000000" pitchFamily="2" charset="2"/>
              <a:buChar char="Ø"/>
            </a:pPr>
            <a:r>
              <a:rPr lang="uk-UA" sz="2300" dirty="0" smtClean="0"/>
              <a:t>Правда лише в тому, що </a:t>
            </a:r>
            <a:r>
              <a:rPr lang="uk-UA" sz="2300" b="1" dirty="0" smtClean="0"/>
              <a:t>територіальні громади в Україні досі й справді не є юридичними особами публічного права</a:t>
            </a:r>
            <a:r>
              <a:rPr lang="uk-UA" sz="2300" dirty="0" smtClean="0"/>
              <a:t>. Це тому, що українське законодавство формувалось на основі ще радянського, згідно з яким такі органи, що створювались за законом чи рішенням органу влади, ставали юридичними особами публічного права.</a:t>
            </a:r>
          </a:p>
          <a:p>
            <a:pPr algn="just" fontAlgn="base">
              <a:buFont typeface="Wingdings" pitchFamily="2" charset="2"/>
              <a:buChar char="Ø"/>
            </a:pPr>
            <a:r>
              <a:rPr lang="uk-UA" sz="2400" dirty="0"/>
              <a:t>Згідно чинного законодавства, за своєю цивільно-правовою природою територіальна громада є колективним утворенням, особливим суб’єктом цивільних відносин, не наділеним законом правами юридичної особи. Однак це не заважає територіальним громадам реалізовувати свою </a:t>
            </a:r>
            <a:r>
              <a:rPr lang="uk-UA" sz="2400" dirty="0" err="1"/>
              <a:t>правосуб</a:t>
            </a:r>
            <a:r>
              <a:rPr lang="ru-RU" sz="2400" dirty="0"/>
              <a:t>’</a:t>
            </a:r>
            <a:r>
              <a:rPr lang="uk-UA" sz="2400" dirty="0" err="1"/>
              <a:t>єктність</a:t>
            </a:r>
            <a:r>
              <a:rPr lang="uk-UA" sz="2400" dirty="0"/>
              <a:t> через органи місцевого самоврядування у межах їхньої компетенції, встановленої законом.</a:t>
            </a:r>
          </a:p>
          <a:p>
            <a:pPr algn="just" fontAlgn="base">
              <a:buFont typeface="Wingdings" pitchFamily="2" charset="2"/>
              <a:buChar char="Ø"/>
            </a:pPr>
            <a:r>
              <a:rPr lang="uk-UA" sz="2400" b="1" dirty="0"/>
              <a:t>Згідно статті 13 Конституції України</a:t>
            </a:r>
            <a:r>
              <a:rPr lang="en-US" sz="2400" dirty="0"/>
              <a:t> </a:t>
            </a:r>
            <a:r>
              <a:rPr lang="uk-UA" sz="2400" dirty="0"/>
              <a:t>в</a:t>
            </a:r>
            <a:r>
              <a:rPr lang="ru-RU" sz="2400" dirty="0" err="1"/>
              <a:t>ід</a:t>
            </a:r>
            <a:r>
              <a:rPr lang="ru-RU" sz="2400" dirty="0"/>
              <a:t> </a:t>
            </a:r>
            <a:r>
              <a:rPr lang="ru-RU" sz="2400" dirty="0" err="1"/>
              <a:t>імені</a:t>
            </a:r>
            <a:r>
              <a:rPr lang="ru-RU" sz="2400" dirty="0"/>
              <a:t> </a:t>
            </a:r>
            <a:r>
              <a:rPr lang="ru-RU" sz="2400" dirty="0" err="1"/>
              <a:t>Українського</a:t>
            </a:r>
            <a:r>
              <a:rPr lang="ru-RU" sz="2400" dirty="0"/>
              <a:t> народу </a:t>
            </a:r>
            <a:r>
              <a:rPr lang="ru-RU" sz="2400" b="1" dirty="0"/>
              <a:t>права </a:t>
            </a:r>
            <a:r>
              <a:rPr lang="ru-RU" sz="2400" b="1" dirty="0" err="1"/>
              <a:t>власника</a:t>
            </a:r>
            <a:r>
              <a:rPr lang="ru-RU" sz="2400" b="1" dirty="0"/>
              <a:t> </a:t>
            </a:r>
            <a:r>
              <a:rPr lang="ru-RU" sz="2400" b="1" dirty="0" err="1"/>
              <a:t>здійснюють</a:t>
            </a:r>
            <a:r>
              <a:rPr lang="ru-RU" sz="2400" b="1" dirty="0"/>
              <a:t> </a:t>
            </a:r>
            <a:r>
              <a:rPr lang="ru-RU" sz="2400" b="1" dirty="0" err="1"/>
              <a:t>органи</a:t>
            </a:r>
            <a:r>
              <a:rPr lang="ru-RU" sz="2400" b="1" dirty="0"/>
              <a:t> </a:t>
            </a:r>
            <a:r>
              <a:rPr lang="ru-RU" sz="2400" b="1" dirty="0" err="1"/>
              <a:t>державної</a:t>
            </a:r>
            <a:r>
              <a:rPr lang="ru-RU" sz="2400" b="1" dirty="0"/>
              <a:t> </a:t>
            </a:r>
            <a:r>
              <a:rPr lang="ru-RU" sz="2400" b="1" dirty="0" err="1"/>
              <a:t>влади</a:t>
            </a:r>
            <a:r>
              <a:rPr lang="ru-RU" sz="2400" b="1" dirty="0"/>
              <a:t> та </a:t>
            </a:r>
            <a:r>
              <a:rPr lang="ru-RU" sz="2400" b="1" dirty="0" err="1"/>
              <a:t>органи</a:t>
            </a:r>
            <a:r>
              <a:rPr lang="ru-RU" sz="2400" b="1" dirty="0"/>
              <a:t> </a:t>
            </a:r>
            <a:r>
              <a:rPr lang="ru-RU" sz="2400" b="1" dirty="0" err="1"/>
              <a:t>місцевого</a:t>
            </a:r>
            <a:r>
              <a:rPr lang="ru-RU" sz="2400" b="1" dirty="0"/>
              <a:t> </a:t>
            </a:r>
            <a:r>
              <a:rPr lang="ru-RU" sz="2400" b="1" dirty="0" err="1"/>
              <a:t>самоврядування</a:t>
            </a:r>
            <a:r>
              <a:rPr lang="ru-RU" sz="2400" dirty="0"/>
              <a:t> в межах, </a:t>
            </a:r>
            <a:r>
              <a:rPr lang="ru-RU" sz="2400" dirty="0" err="1"/>
              <a:t>визначених</a:t>
            </a:r>
            <a:r>
              <a:rPr lang="ru-RU" sz="2400" dirty="0"/>
              <a:t> </a:t>
            </a:r>
            <a:r>
              <a:rPr lang="ru-RU" sz="2400" dirty="0" err="1"/>
              <a:t>цією</a:t>
            </a:r>
            <a:r>
              <a:rPr lang="ru-RU" sz="2400" dirty="0"/>
              <a:t> </a:t>
            </a:r>
            <a:r>
              <a:rPr lang="ru-RU" sz="2400" dirty="0" err="1"/>
              <a:t>Конституцією</a:t>
            </a:r>
            <a:r>
              <a:rPr lang="ru-RU" sz="2400" dirty="0"/>
              <a:t>.</a:t>
            </a:r>
            <a:endParaRPr lang="uk-UA" sz="2400" dirty="0"/>
          </a:p>
          <a:p>
            <a:pPr algn="just" fontAlgn="base">
              <a:buFont typeface="Wingdings" pitchFamily="2" charset="2"/>
              <a:buChar char="Ø"/>
            </a:pPr>
            <a:r>
              <a:rPr lang="uk-UA" sz="2400" dirty="0"/>
              <a:t>Згідно ст.</a:t>
            </a:r>
            <a:r>
              <a:rPr lang="uk-UA" sz="2400" b="1" dirty="0"/>
              <a:t> 172 ЦК України територіальні громади набувають і здійснюють цивільні права та обов'язки через органи місцевого самоврядування </a:t>
            </a:r>
            <a:r>
              <a:rPr lang="uk-UA" sz="2400" dirty="0"/>
              <a:t>у межах їхньої компетенції, встановленої законом.</a:t>
            </a:r>
          </a:p>
          <a:p>
            <a:pPr algn="just" fontAlgn="base">
              <a:buFont typeface="Wingdings" pitchFamily="2" charset="2"/>
              <a:buChar char="Ø"/>
            </a:pPr>
            <a:r>
              <a:rPr lang="uk-UA" sz="2400" dirty="0" smtClean="0"/>
              <a:t>Частиною 5 </a:t>
            </a:r>
            <a:r>
              <a:rPr lang="uk-UA" sz="2400" dirty="0"/>
              <a:t>ст. 60 Закону України «Про місцеве самоврядування в Україні» передбачено, </a:t>
            </a:r>
            <a:r>
              <a:rPr lang="uk-UA" sz="2400" b="1" dirty="0"/>
              <a:t>що органи місцевого самоврядування від імені та в інтересах територіальних громад </a:t>
            </a:r>
            <a:r>
              <a:rPr lang="uk-UA" sz="2400" dirty="0"/>
              <a:t>відповідно до закону здійснюють правомочності щодо володіння, користування та розпорядження об'єктами права комунальної власності.</a:t>
            </a:r>
          </a:p>
          <a:p>
            <a:pPr algn="just">
              <a:buFont typeface="Wingdings" panose="05000000000000000000" pitchFamily="2" charset="2"/>
              <a:buChar char="Ø"/>
            </a:pPr>
            <a:endParaRPr lang="uk-UA" sz="2300" dirty="0" smtClean="0"/>
          </a:p>
          <a:p>
            <a:pPr algn="just">
              <a:buFont typeface="Wingdings" panose="05000000000000000000" pitchFamily="2" charset="2"/>
              <a:buChar char="Ø"/>
            </a:pPr>
            <a:endParaRPr lang="uk-UA" sz="2300" dirty="0" smtClean="0"/>
          </a:p>
          <a:p>
            <a:pPr algn="just">
              <a:buFont typeface="Wingdings" panose="05000000000000000000" pitchFamily="2" charset="2"/>
              <a:buChar char="Ø"/>
            </a:pPr>
            <a:endParaRPr lang="uk-UA" sz="1800" dirty="0"/>
          </a:p>
          <a:p>
            <a:pPr algn="just">
              <a:buFont typeface="Wingdings" panose="05000000000000000000" pitchFamily="2" charset="2"/>
              <a:buChar char="Ø"/>
            </a:pPr>
            <a:endParaRPr lang="uk-UA" sz="1800" dirty="0"/>
          </a:p>
        </p:txBody>
      </p:sp>
    </p:spTree>
    <p:extLst>
      <p:ext uri="{BB962C8B-B14F-4D97-AF65-F5344CB8AC3E}">
        <p14:creationId xmlns:p14="http://schemas.microsoft.com/office/powerpoint/2010/main" val="105880075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1265</Words>
  <Application>Microsoft Office PowerPoint</Application>
  <PresentationFormat>Экран (4:3)</PresentationFormat>
  <Paragraphs>96</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КОСІВСЬКА РАЙОННА РАДА VІІ СКЛИКАННЯ  СТАТУТИ ТЕРИТОРІАЛЬНИХ ГРОМАД СІЛ, СЕЛИЩ, МІСТА:  </vt:lpstr>
      <vt:lpstr>ДЛЯ ЧОГО ГРОМАДІ ПОТРІБЕН СТАТУТ?</vt:lpstr>
      <vt:lpstr>З метою врахування історичних, національно-культурних, соціально-економічних та інших особливостей здійснення місцевого самоврядування представницький орган місцевого самоврядування на основі Конституції України та в межах цього Закону може прийняти статут територіальної громади села, селища, міста. (с.19 Закону України «Про місцеве самоврядування в Україні) </vt:lpstr>
      <vt:lpstr>Конституційна та правова основа місцевого самоврядування Принцип місцевого самоврядування визнається в національному законодавстві та, у міру можливості, в конституції.  (Стаття 2 Європейської хартії місцевого самоврядування, м. Страсбург, 15 жовтня 1985 року)</vt:lpstr>
      <vt:lpstr>ПРАВО НА МІСЦЕВЕ САМОВРЯДУВАННЯ</vt:lpstr>
      <vt:lpstr>СИСТЕМА МІСЦЕВОГО САМОВРЯДУВАННЯ ВКЛЮЧАЄ: </vt:lpstr>
      <vt:lpstr>Презентация PowerPoint</vt:lpstr>
      <vt:lpstr>МІФИ І РЕАЛЬНІСТЬ:  </vt:lpstr>
      <vt:lpstr>  Міф ІІ-й: "Більшість територіальних громад України не оформлені як юридичні особи публічного права, тому не можуть реалізувати право власності на майно громади»: </vt:lpstr>
      <vt:lpstr>Міф ІІІ-й: «Необхідність та порядок створення територіальної громади в статусі юридичної особи публічного права передбачено Конституцією України та Цивільним Кодексом України. </vt:lpstr>
      <vt:lpstr>БЕЗПОСЕРЕДНЯ УЧАСТЬ ГРОМАДЯН У МІСЦЕВОМУ САМОВРЯДУВАННІ, ПРЕДСТАВНИЦЬКА ДЕМОКРАТІЯ ТА ДЕМОКРАТІЯ УЧАСТІ:</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Роксолана</dc:creator>
  <cp:lastModifiedBy>Роксолана</cp:lastModifiedBy>
  <cp:revision>78</cp:revision>
  <dcterms:created xsi:type="dcterms:W3CDTF">2016-05-16T12:05:33Z</dcterms:created>
  <dcterms:modified xsi:type="dcterms:W3CDTF">2016-05-17T13:45:57Z</dcterms:modified>
</cp:coreProperties>
</file>