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63" r:id="rId3"/>
    <p:sldId id="264" r:id="rId4"/>
    <p:sldId id="265" r:id="rId5"/>
    <p:sldId id="257" r:id="rId6"/>
    <p:sldId id="258" r:id="rId7"/>
    <p:sldId id="259" r:id="rId8"/>
    <p:sldId id="260" r:id="rId9"/>
    <p:sldId id="262" r:id="rId10"/>
    <p:sldId id="267" r:id="rId11"/>
    <p:sldId id="268" r:id="rId12"/>
    <p:sldId id="269" r:id="rId13"/>
    <p:sldId id="261" r:id="rId14"/>
    <p:sldId id="270" r:id="rId15"/>
    <p:sldId id="271" r:id="rId16"/>
    <p:sldId id="272" r:id="rId17"/>
    <p:sldId id="275" r:id="rId18"/>
    <p:sldId id="273" r:id="rId19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704C4B4-28FC-470D-9EA6-6DA13AC11B00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E8927592-F66A-4CFB-BAF9-F79FD97880B7}">
      <dgm:prSet phldrT="[Текст]"/>
      <dgm:spPr/>
      <dgm:t>
        <a:bodyPr/>
        <a:lstStyle/>
        <a:p>
          <a:r>
            <a:rPr lang="uk-UA" dirty="0" smtClean="0"/>
            <a:t>Максимальний розмір </a:t>
          </a:r>
          <a:r>
            <a:rPr lang="uk-UA" dirty="0" err="1" smtClean="0"/>
            <a:t>співфінансування</a:t>
          </a:r>
          <a:r>
            <a:rPr lang="uk-UA" dirty="0" smtClean="0"/>
            <a:t> з обласного бюджету </a:t>
          </a:r>
          <a:r>
            <a:rPr lang="uk-UA" b="1" dirty="0" smtClean="0"/>
            <a:t>150 </a:t>
          </a:r>
          <a:r>
            <a:rPr lang="uk-UA" b="1" dirty="0" err="1" smtClean="0"/>
            <a:t>тис.грн</a:t>
          </a:r>
          <a:r>
            <a:rPr lang="uk-UA" b="1" dirty="0" smtClean="0"/>
            <a:t>.</a:t>
          </a:r>
          <a:endParaRPr lang="uk-UA" b="1" dirty="0"/>
        </a:p>
      </dgm:t>
    </dgm:pt>
    <dgm:pt modelId="{E3EED767-5117-4194-9E64-05C8A93124F9}" type="parTrans" cxnId="{9B1B1657-0DB0-4141-B9EC-3144320D709A}">
      <dgm:prSet/>
      <dgm:spPr/>
      <dgm:t>
        <a:bodyPr/>
        <a:lstStyle/>
        <a:p>
          <a:endParaRPr lang="uk-UA"/>
        </a:p>
      </dgm:t>
    </dgm:pt>
    <dgm:pt modelId="{42D2B96D-9D27-4CF7-9403-1D2DAABB5F34}" type="sibTrans" cxnId="{9B1B1657-0DB0-4141-B9EC-3144320D709A}">
      <dgm:prSet/>
      <dgm:spPr/>
      <dgm:t>
        <a:bodyPr/>
        <a:lstStyle/>
        <a:p>
          <a:endParaRPr lang="uk-UA"/>
        </a:p>
      </dgm:t>
    </dgm:pt>
    <dgm:pt modelId="{B007036F-E751-445F-915C-10D7B49CCE2A}">
      <dgm:prSet phldrT="[Текст]"/>
      <dgm:spPr/>
      <dgm:t>
        <a:bodyPr/>
        <a:lstStyle/>
        <a:p>
          <a:r>
            <a:rPr lang="uk-UA" sz="1800" dirty="0" smtClean="0"/>
            <a:t>Обсяг фінансування з обласного бюджету заходів, </a:t>
          </a:r>
          <a:r>
            <a:rPr lang="uk-UA" sz="1800" b="1" dirty="0" smtClean="0"/>
            <a:t>поданих сільськими радами</a:t>
          </a:r>
          <a:r>
            <a:rPr lang="uk-UA" sz="1800" dirty="0" smtClean="0"/>
            <a:t>, </a:t>
          </a:r>
          <a:r>
            <a:rPr lang="uk-UA" sz="1800" b="0" dirty="0" smtClean="0"/>
            <a:t>не повинен перевищувати </a:t>
          </a:r>
          <a:r>
            <a:rPr lang="uk-UA" sz="1800" b="1" dirty="0" smtClean="0"/>
            <a:t>90% </a:t>
          </a:r>
          <a:r>
            <a:rPr lang="uk-UA" sz="1800" b="0" dirty="0" smtClean="0"/>
            <a:t>загального бюджету</a:t>
          </a:r>
          <a:endParaRPr lang="uk-UA" sz="1800" b="0" dirty="0"/>
        </a:p>
      </dgm:t>
    </dgm:pt>
    <dgm:pt modelId="{AC56C440-6241-47CE-9077-52BA91D7863A}" type="parTrans" cxnId="{C024EDE9-D918-4286-8471-E1C51C99A90A}">
      <dgm:prSet/>
      <dgm:spPr/>
      <dgm:t>
        <a:bodyPr/>
        <a:lstStyle/>
        <a:p>
          <a:endParaRPr lang="uk-UA"/>
        </a:p>
      </dgm:t>
    </dgm:pt>
    <dgm:pt modelId="{DEC2F398-75CC-4A5E-9D3C-36BBB0B61BBA}" type="sibTrans" cxnId="{C024EDE9-D918-4286-8471-E1C51C99A90A}">
      <dgm:prSet/>
      <dgm:spPr/>
      <dgm:t>
        <a:bodyPr/>
        <a:lstStyle/>
        <a:p>
          <a:endParaRPr lang="uk-UA"/>
        </a:p>
      </dgm:t>
    </dgm:pt>
    <dgm:pt modelId="{AC5589E1-A02C-4FED-B09B-849A83D6F487}">
      <dgm:prSet phldrT="[Текст]" custT="1"/>
      <dgm:spPr/>
      <dgm:t>
        <a:bodyPr/>
        <a:lstStyle/>
        <a:p>
          <a:r>
            <a:rPr lang="uk-UA" sz="1400" i="1" dirty="0" smtClean="0"/>
            <a:t>*10% вартості проекту повинна забезпечити сільська </a:t>
          </a:r>
          <a:r>
            <a:rPr lang="uk-UA" sz="1400" i="1" dirty="0" smtClean="0"/>
            <a:t>рада</a:t>
          </a:r>
          <a:r>
            <a:rPr lang="en-US" sz="1400" i="1" dirty="0" smtClean="0"/>
            <a:t> </a:t>
          </a:r>
          <a:r>
            <a:rPr lang="uk-UA" sz="1400" i="1" dirty="0" smtClean="0"/>
            <a:t>або партнери</a:t>
          </a:r>
          <a:endParaRPr lang="uk-UA" sz="1400" i="1" dirty="0"/>
        </a:p>
      </dgm:t>
    </dgm:pt>
    <dgm:pt modelId="{6D6ABAC0-A22A-4BEE-A3E2-E58F36CF54DF}" type="parTrans" cxnId="{36DF6B9F-D922-4D7F-BB8F-D75C5CB05B3B}">
      <dgm:prSet/>
      <dgm:spPr/>
      <dgm:t>
        <a:bodyPr/>
        <a:lstStyle/>
        <a:p>
          <a:endParaRPr lang="uk-UA"/>
        </a:p>
      </dgm:t>
    </dgm:pt>
    <dgm:pt modelId="{A5CDE80F-322D-446B-B67A-D03655507054}" type="sibTrans" cxnId="{36DF6B9F-D922-4D7F-BB8F-D75C5CB05B3B}">
      <dgm:prSet/>
      <dgm:spPr/>
      <dgm:t>
        <a:bodyPr/>
        <a:lstStyle/>
        <a:p>
          <a:endParaRPr lang="uk-UA"/>
        </a:p>
      </dgm:t>
    </dgm:pt>
    <dgm:pt modelId="{28557F04-3CD7-4E04-81E6-4759E9F2D81C}">
      <dgm:prSet phldrT="[Текст]"/>
      <dgm:spPr/>
      <dgm:t>
        <a:bodyPr/>
        <a:lstStyle/>
        <a:p>
          <a:r>
            <a:rPr lang="uk-UA" dirty="0" smtClean="0"/>
            <a:t>Максимальний розмір </a:t>
          </a:r>
          <a:r>
            <a:rPr lang="uk-UA" dirty="0" err="1" smtClean="0"/>
            <a:t>співфінансування</a:t>
          </a:r>
          <a:r>
            <a:rPr lang="uk-UA" dirty="0" smtClean="0"/>
            <a:t> з обласного бюджету </a:t>
          </a:r>
          <a:r>
            <a:rPr lang="uk-UA" b="1" dirty="0" smtClean="0"/>
            <a:t>150 </a:t>
          </a:r>
          <a:r>
            <a:rPr lang="uk-UA" b="1" dirty="0" err="1" smtClean="0"/>
            <a:t>тис.грн</a:t>
          </a:r>
          <a:r>
            <a:rPr lang="uk-UA" b="1" dirty="0" smtClean="0"/>
            <a:t>.</a:t>
          </a:r>
          <a:endParaRPr lang="uk-UA" dirty="0"/>
        </a:p>
      </dgm:t>
    </dgm:pt>
    <dgm:pt modelId="{79066B5A-ADE3-4922-8715-1D99449AE214}" type="parTrans" cxnId="{1DDDB61F-64C0-4EBD-B641-142D1CF0CFD0}">
      <dgm:prSet/>
      <dgm:spPr/>
      <dgm:t>
        <a:bodyPr/>
        <a:lstStyle/>
        <a:p>
          <a:endParaRPr lang="uk-UA"/>
        </a:p>
      </dgm:t>
    </dgm:pt>
    <dgm:pt modelId="{49AB9ED3-72B1-4BB0-860B-26A863C27F74}" type="sibTrans" cxnId="{1DDDB61F-64C0-4EBD-B641-142D1CF0CFD0}">
      <dgm:prSet/>
      <dgm:spPr/>
      <dgm:t>
        <a:bodyPr/>
        <a:lstStyle/>
        <a:p>
          <a:endParaRPr lang="uk-UA"/>
        </a:p>
      </dgm:t>
    </dgm:pt>
    <dgm:pt modelId="{65894DEA-86F6-45B0-98BB-DC1A07444074}">
      <dgm:prSet phldrT="[Текст]"/>
      <dgm:spPr/>
      <dgm:t>
        <a:bodyPr/>
        <a:lstStyle/>
        <a:p>
          <a:r>
            <a:rPr lang="uk-UA" sz="1700" dirty="0" smtClean="0"/>
            <a:t>Обсяг фінансування з обласного бюджету заходів, </a:t>
          </a:r>
          <a:r>
            <a:rPr lang="uk-UA" sz="1700" b="1" dirty="0" smtClean="0"/>
            <a:t>поданих селищними та міськими радами</a:t>
          </a:r>
          <a:r>
            <a:rPr lang="uk-UA" sz="1700" dirty="0" smtClean="0"/>
            <a:t>, </a:t>
          </a:r>
          <a:r>
            <a:rPr lang="uk-UA" sz="1700" b="0" dirty="0" smtClean="0"/>
            <a:t>не повинен перевищувати </a:t>
          </a:r>
          <a:r>
            <a:rPr lang="uk-UA" sz="1700" b="1" dirty="0" smtClean="0"/>
            <a:t>75%</a:t>
          </a:r>
          <a:r>
            <a:rPr lang="uk-UA" sz="1700" b="0" dirty="0" smtClean="0"/>
            <a:t> загального бюджету</a:t>
          </a:r>
          <a:endParaRPr lang="uk-UA" sz="1700" b="0" dirty="0"/>
        </a:p>
      </dgm:t>
    </dgm:pt>
    <dgm:pt modelId="{961CB5CF-1959-463B-8B01-005B41F26FAF}" type="parTrans" cxnId="{B59E2FF1-F0C1-4654-AE4A-BCC6C649440B}">
      <dgm:prSet/>
      <dgm:spPr/>
      <dgm:t>
        <a:bodyPr/>
        <a:lstStyle/>
        <a:p>
          <a:endParaRPr lang="uk-UA"/>
        </a:p>
      </dgm:t>
    </dgm:pt>
    <dgm:pt modelId="{521BE056-26DF-4A5E-8678-9F2E2DEAF22C}" type="sibTrans" cxnId="{B59E2FF1-F0C1-4654-AE4A-BCC6C649440B}">
      <dgm:prSet/>
      <dgm:spPr/>
      <dgm:t>
        <a:bodyPr/>
        <a:lstStyle/>
        <a:p>
          <a:endParaRPr lang="uk-UA"/>
        </a:p>
      </dgm:t>
    </dgm:pt>
    <dgm:pt modelId="{68259607-6E2E-46AF-B892-E5E8C037704E}">
      <dgm:prSet phldrT="[Текст]" custT="1"/>
      <dgm:spPr/>
      <dgm:t>
        <a:bodyPr/>
        <a:lstStyle/>
        <a:p>
          <a:r>
            <a:rPr lang="uk-UA" sz="1400" i="1" dirty="0" smtClean="0"/>
            <a:t>*25% вартості проекту повинна забезпечити селища/міська </a:t>
          </a:r>
          <a:r>
            <a:rPr lang="uk-UA" sz="1400" i="1" dirty="0" smtClean="0"/>
            <a:t>рада або партнери</a:t>
          </a:r>
          <a:endParaRPr lang="uk-UA" sz="1400" i="1" dirty="0"/>
        </a:p>
      </dgm:t>
    </dgm:pt>
    <dgm:pt modelId="{00E2C803-15AA-4645-A791-3DF2D07B12E4}" type="parTrans" cxnId="{58ABF017-37D0-418E-A47D-0C798D88D7FD}">
      <dgm:prSet/>
      <dgm:spPr/>
      <dgm:t>
        <a:bodyPr/>
        <a:lstStyle/>
        <a:p>
          <a:endParaRPr lang="uk-UA"/>
        </a:p>
      </dgm:t>
    </dgm:pt>
    <dgm:pt modelId="{A29826FE-942D-42E1-9FF3-3D994E97D3B5}" type="sibTrans" cxnId="{58ABF017-37D0-418E-A47D-0C798D88D7FD}">
      <dgm:prSet/>
      <dgm:spPr/>
      <dgm:t>
        <a:bodyPr/>
        <a:lstStyle/>
        <a:p>
          <a:endParaRPr lang="uk-UA"/>
        </a:p>
      </dgm:t>
    </dgm:pt>
    <dgm:pt modelId="{E5079E1F-EC3C-4DD4-A5F7-BEA2AA713E3D}" type="pres">
      <dgm:prSet presAssocID="{F704C4B4-28FC-470D-9EA6-6DA13AC11B00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BE938E24-CCDC-4B7F-843A-2F416E095E55}" type="pres">
      <dgm:prSet presAssocID="{E8927592-F66A-4CFB-BAF9-F79FD97880B7}" presName="linNode" presStyleCnt="0"/>
      <dgm:spPr/>
    </dgm:pt>
    <dgm:pt modelId="{B227CEAB-30E2-445B-9B0E-F65DCA2C46BA}" type="pres">
      <dgm:prSet presAssocID="{E8927592-F66A-4CFB-BAF9-F79FD97880B7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1903C4D-D7E9-47F9-B31D-91CFA117BBF9}" type="pres">
      <dgm:prSet presAssocID="{E8927592-F66A-4CFB-BAF9-F79FD97880B7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BE04163-898D-42CC-89A7-CA4EF317C583}" type="pres">
      <dgm:prSet presAssocID="{42D2B96D-9D27-4CF7-9403-1D2DAABB5F34}" presName="spacing" presStyleCnt="0"/>
      <dgm:spPr/>
    </dgm:pt>
    <dgm:pt modelId="{56F4AE7B-7DD4-4E0B-959B-DBB23B105061}" type="pres">
      <dgm:prSet presAssocID="{28557F04-3CD7-4E04-81E6-4759E9F2D81C}" presName="linNode" presStyleCnt="0"/>
      <dgm:spPr/>
    </dgm:pt>
    <dgm:pt modelId="{B51DDE04-D5E2-4898-9098-FAE02DDFEDB8}" type="pres">
      <dgm:prSet presAssocID="{28557F04-3CD7-4E04-81E6-4759E9F2D81C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57BE471-482D-438E-9AA8-115F501E4DDC}" type="pres">
      <dgm:prSet presAssocID="{28557F04-3CD7-4E04-81E6-4759E9F2D81C}" presName="childShp" presStyleLbl="bgAccFollowNode1" presStyleIdx="1" presStyleCnt="2" custScaleY="11555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C024EDE9-D918-4286-8471-E1C51C99A90A}" srcId="{E8927592-F66A-4CFB-BAF9-F79FD97880B7}" destId="{B007036F-E751-445F-915C-10D7B49CCE2A}" srcOrd="0" destOrd="0" parTransId="{AC56C440-6241-47CE-9077-52BA91D7863A}" sibTransId="{DEC2F398-75CC-4A5E-9D3C-36BBB0B61BBA}"/>
    <dgm:cxn modelId="{74EB109D-164F-486E-92EC-59D0F5518332}" type="presOf" srcId="{68259607-6E2E-46AF-B892-E5E8C037704E}" destId="{857BE471-482D-438E-9AA8-115F501E4DDC}" srcOrd="0" destOrd="1" presId="urn:microsoft.com/office/officeart/2005/8/layout/vList6"/>
    <dgm:cxn modelId="{EBF771B5-0300-4667-BE8C-AB4D964B8418}" type="presOf" srcId="{E8927592-F66A-4CFB-BAF9-F79FD97880B7}" destId="{B227CEAB-30E2-445B-9B0E-F65DCA2C46BA}" srcOrd="0" destOrd="0" presId="urn:microsoft.com/office/officeart/2005/8/layout/vList6"/>
    <dgm:cxn modelId="{7E929C3E-32C0-4AD0-AE60-52836EF80DD1}" type="presOf" srcId="{28557F04-3CD7-4E04-81E6-4759E9F2D81C}" destId="{B51DDE04-D5E2-4898-9098-FAE02DDFEDB8}" srcOrd="0" destOrd="0" presId="urn:microsoft.com/office/officeart/2005/8/layout/vList6"/>
    <dgm:cxn modelId="{3558361A-FAD3-43BC-8CCE-CE611D9D71D0}" type="presOf" srcId="{65894DEA-86F6-45B0-98BB-DC1A07444074}" destId="{857BE471-482D-438E-9AA8-115F501E4DDC}" srcOrd="0" destOrd="0" presId="urn:microsoft.com/office/officeart/2005/8/layout/vList6"/>
    <dgm:cxn modelId="{BA78D017-3C67-4BF3-A6D2-BCAC82C528AA}" type="presOf" srcId="{AC5589E1-A02C-4FED-B09B-849A83D6F487}" destId="{B1903C4D-D7E9-47F9-B31D-91CFA117BBF9}" srcOrd="0" destOrd="1" presId="urn:microsoft.com/office/officeart/2005/8/layout/vList6"/>
    <dgm:cxn modelId="{36DF6B9F-D922-4D7F-BB8F-D75C5CB05B3B}" srcId="{E8927592-F66A-4CFB-BAF9-F79FD97880B7}" destId="{AC5589E1-A02C-4FED-B09B-849A83D6F487}" srcOrd="1" destOrd="0" parTransId="{6D6ABAC0-A22A-4BEE-A3E2-E58F36CF54DF}" sibTransId="{A5CDE80F-322D-446B-B67A-D03655507054}"/>
    <dgm:cxn modelId="{1DDDB61F-64C0-4EBD-B641-142D1CF0CFD0}" srcId="{F704C4B4-28FC-470D-9EA6-6DA13AC11B00}" destId="{28557F04-3CD7-4E04-81E6-4759E9F2D81C}" srcOrd="1" destOrd="0" parTransId="{79066B5A-ADE3-4922-8715-1D99449AE214}" sibTransId="{49AB9ED3-72B1-4BB0-860B-26A863C27F74}"/>
    <dgm:cxn modelId="{B59E2FF1-F0C1-4654-AE4A-BCC6C649440B}" srcId="{28557F04-3CD7-4E04-81E6-4759E9F2D81C}" destId="{65894DEA-86F6-45B0-98BB-DC1A07444074}" srcOrd="0" destOrd="0" parTransId="{961CB5CF-1959-463B-8B01-005B41F26FAF}" sibTransId="{521BE056-26DF-4A5E-8678-9F2E2DEAF22C}"/>
    <dgm:cxn modelId="{391DBE61-FA18-4B1A-A846-5B0CB31C506A}" type="presOf" srcId="{B007036F-E751-445F-915C-10D7B49CCE2A}" destId="{B1903C4D-D7E9-47F9-B31D-91CFA117BBF9}" srcOrd="0" destOrd="0" presId="urn:microsoft.com/office/officeart/2005/8/layout/vList6"/>
    <dgm:cxn modelId="{9B1B1657-0DB0-4141-B9EC-3144320D709A}" srcId="{F704C4B4-28FC-470D-9EA6-6DA13AC11B00}" destId="{E8927592-F66A-4CFB-BAF9-F79FD97880B7}" srcOrd="0" destOrd="0" parTransId="{E3EED767-5117-4194-9E64-05C8A93124F9}" sibTransId="{42D2B96D-9D27-4CF7-9403-1D2DAABB5F34}"/>
    <dgm:cxn modelId="{7149DB8F-686B-40CA-9B8B-34B207091930}" type="presOf" srcId="{F704C4B4-28FC-470D-9EA6-6DA13AC11B00}" destId="{E5079E1F-EC3C-4DD4-A5F7-BEA2AA713E3D}" srcOrd="0" destOrd="0" presId="urn:microsoft.com/office/officeart/2005/8/layout/vList6"/>
    <dgm:cxn modelId="{58ABF017-37D0-418E-A47D-0C798D88D7FD}" srcId="{28557F04-3CD7-4E04-81E6-4759E9F2D81C}" destId="{68259607-6E2E-46AF-B892-E5E8C037704E}" srcOrd="1" destOrd="0" parTransId="{00E2C803-15AA-4645-A791-3DF2D07B12E4}" sibTransId="{A29826FE-942D-42E1-9FF3-3D994E97D3B5}"/>
    <dgm:cxn modelId="{C669E2E7-3CDB-4032-9420-8A5B16F1465C}" type="presParOf" srcId="{E5079E1F-EC3C-4DD4-A5F7-BEA2AA713E3D}" destId="{BE938E24-CCDC-4B7F-843A-2F416E095E55}" srcOrd="0" destOrd="0" presId="urn:microsoft.com/office/officeart/2005/8/layout/vList6"/>
    <dgm:cxn modelId="{96D84E38-2688-4552-999B-4E04EB2CBA3B}" type="presParOf" srcId="{BE938E24-CCDC-4B7F-843A-2F416E095E55}" destId="{B227CEAB-30E2-445B-9B0E-F65DCA2C46BA}" srcOrd="0" destOrd="0" presId="urn:microsoft.com/office/officeart/2005/8/layout/vList6"/>
    <dgm:cxn modelId="{E4657E49-49F0-4AF8-93A0-78FE2A0D1244}" type="presParOf" srcId="{BE938E24-CCDC-4B7F-843A-2F416E095E55}" destId="{B1903C4D-D7E9-47F9-B31D-91CFA117BBF9}" srcOrd="1" destOrd="0" presId="urn:microsoft.com/office/officeart/2005/8/layout/vList6"/>
    <dgm:cxn modelId="{92BDFD97-0388-4399-8E3E-68C538EF7A64}" type="presParOf" srcId="{E5079E1F-EC3C-4DD4-A5F7-BEA2AA713E3D}" destId="{1BE04163-898D-42CC-89A7-CA4EF317C583}" srcOrd="1" destOrd="0" presId="urn:microsoft.com/office/officeart/2005/8/layout/vList6"/>
    <dgm:cxn modelId="{881963CD-0A12-4B89-91E8-3D16B5023372}" type="presParOf" srcId="{E5079E1F-EC3C-4DD4-A5F7-BEA2AA713E3D}" destId="{56F4AE7B-7DD4-4E0B-959B-DBB23B105061}" srcOrd="2" destOrd="0" presId="urn:microsoft.com/office/officeart/2005/8/layout/vList6"/>
    <dgm:cxn modelId="{81DF3162-4DAD-4B21-866F-4D00B1433FE5}" type="presParOf" srcId="{56F4AE7B-7DD4-4E0B-959B-DBB23B105061}" destId="{B51DDE04-D5E2-4898-9098-FAE02DDFEDB8}" srcOrd="0" destOrd="0" presId="urn:microsoft.com/office/officeart/2005/8/layout/vList6"/>
    <dgm:cxn modelId="{DF365D78-F4CA-48B5-8F65-F813A6556940}" type="presParOf" srcId="{56F4AE7B-7DD4-4E0B-959B-DBB23B105061}" destId="{857BE471-482D-438E-9AA8-115F501E4DDC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E6A10F-B1E5-4E24-ACAF-A5B9D9E4521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83746D61-DB02-419B-9E20-454BAC280B13}">
      <dgm:prSet phldrT="[Текст]"/>
      <dgm:spPr/>
      <dgm:t>
        <a:bodyPr/>
        <a:lstStyle/>
        <a:p>
          <a:r>
            <a:rPr lang="uk-UA" dirty="0" smtClean="0"/>
            <a:t>Максимальний розмір </a:t>
          </a:r>
          <a:r>
            <a:rPr lang="uk-UA" dirty="0" err="1" smtClean="0"/>
            <a:t>співфінансування</a:t>
          </a:r>
          <a:r>
            <a:rPr lang="uk-UA" dirty="0" smtClean="0"/>
            <a:t> – </a:t>
          </a:r>
          <a:r>
            <a:rPr lang="uk-UA" b="1" dirty="0" smtClean="0"/>
            <a:t>400 </a:t>
          </a:r>
          <a:r>
            <a:rPr lang="uk-UA" b="1" dirty="0" err="1" smtClean="0"/>
            <a:t>тис.грн</a:t>
          </a:r>
          <a:r>
            <a:rPr lang="uk-UA" b="1" dirty="0" smtClean="0"/>
            <a:t>.</a:t>
          </a:r>
          <a:endParaRPr lang="uk-UA" b="1" dirty="0"/>
        </a:p>
      </dgm:t>
    </dgm:pt>
    <dgm:pt modelId="{EAD00CA8-8582-4B8F-A638-1D5C77E8FA9E}" type="parTrans" cxnId="{81CDE85B-54C5-45A7-A5F3-9DC906DFBE08}">
      <dgm:prSet/>
      <dgm:spPr/>
      <dgm:t>
        <a:bodyPr/>
        <a:lstStyle/>
        <a:p>
          <a:endParaRPr lang="uk-UA"/>
        </a:p>
      </dgm:t>
    </dgm:pt>
    <dgm:pt modelId="{D5E9FC18-45FA-4A2C-9F3E-FF5C97A5A93C}" type="sibTrans" cxnId="{81CDE85B-54C5-45A7-A5F3-9DC906DFBE08}">
      <dgm:prSet/>
      <dgm:spPr/>
      <dgm:t>
        <a:bodyPr/>
        <a:lstStyle/>
        <a:p>
          <a:endParaRPr lang="uk-UA"/>
        </a:p>
      </dgm:t>
    </dgm:pt>
    <dgm:pt modelId="{621250EA-E0B4-4DFB-BB5F-5353D6FA2688}">
      <dgm:prSet phldrT="[Текст]"/>
      <dgm:spPr/>
      <dgm:t>
        <a:bodyPr/>
        <a:lstStyle/>
        <a:p>
          <a:r>
            <a:rPr lang="uk-UA" i="1" dirty="0" smtClean="0"/>
            <a:t>*кожен ОМС-учасник спільного проекту передбачає у своєму бюджеті певну частку фінансування заходів спільного проекту згідно домовленостей між ОМС та партнерами проекту</a:t>
          </a:r>
          <a:endParaRPr lang="uk-UA" i="1" dirty="0"/>
        </a:p>
      </dgm:t>
    </dgm:pt>
    <dgm:pt modelId="{B5EE4F3D-3C70-4BBC-8679-D20621D90219}" type="parTrans" cxnId="{45EFE6EE-65A2-47EA-A3F1-58DC413A040B}">
      <dgm:prSet/>
      <dgm:spPr/>
      <dgm:t>
        <a:bodyPr/>
        <a:lstStyle/>
        <a:p>
          <a:endParaRPr lang="uk-UA"/>
        </a:p>
      </dgm:t>
    </dgm:pt>
    <dgm:pt modelId="{A5D0766C-D02B-4BE8-B8A7-874F4A872426}" type="sibTrans" cxnId="{45EFE6EE-65A2-47EA-A3F1-58DC413A040B}">
      <dgm:prSet/>
      <dgm:spPr/>
      <dgm:t>
        <a:bodyPr/>
        <a:lstStyle/>
        <a:p>
          <a:endParaRPr lang="uk-UA"/>
        </a:p>
      </dgm:t>
    </dgm:pt>
    <dgm:pt modelId="{D3E39BA3-78BB-40AE-B7D2-CA665FFF2EEE}">
      <dgm:prSet phldrT="[Текст]"/>
      <dgm:spPr/>
      <dgm:t>
        <a:bodyPr/>
        <a:lstStyle/>
        <a:p>
          <a:r>
            <a:rPr lang="uk-UA" dirty="0" smtClean="0"/>
            <a:t>Обсяг фінансування з обласного бюджету – не повинен перевищувати </a:t>
          </a:r>
          <a:r>
            <a:rPr lang="uk-UA" b="1" dirty="0" smtClean="0"/>
            <a:t>75%</a:t>
          </a:r>
          <a:endParaRPr lang="uk-UA" b="1" dirty="0"/>
        </a:p>
      </dgm:t>
    </dgm:pt>
    <dgm:pt modelId="{FC2EE6D2-8A8D-4763-9CA0-23E6DAD930D2}" type="parTrans" cxnId="{26DB8C0A-F0A1-40F7-8EFA-2A0A4DA26456}">
      <dgm:prSet/>
      <dgm:spPr/>
      <dgm:t>
        <a:bodyPr/>
        <a:lstStyle/>
        <a:p>
          <a:endParaRPr lang="uk-UA"/>
        </a:p>
      </dgm:t>
    </dgm:pt>
    <dgm:pt modelId="{7F757892-FD25-423F-95C7-AEE40F6B832E}" type="sibTrans" cxnId="{26DB8C0A-F0A1-40F7-8EFA-2A0A4DA26456}">
      <dgm:prSet/>
      <dgm:spPr/>
      <dgm:t>
        <a:bodyPr/>
        <a:lstStyle/>
        <a:p>
          <a:endParaRPr lang="uk-UA"/>
        </a:p>
      </dgm:t>
    </dgm:pt>
    <dgm:pt modelId="{5EDBB62C-3D90-4279-9CE4-892B8FDE91FD}">
      <dgm:prSet phldrT="[Текст]"/>
      <dgm:spPr/>
      <dgm:t>
        <a:bodyPr/>
        <a:lstStyle/>
        <a:p>
          <a:r>
            <a:rPr lang="uk-UA" i="1" dirty="0" smtClean="0"/>
            <a:t>Участь у спільних проектах не обмежує право ОМС подати окремий проект до участі у Конкурсі!</a:t>
          </a:r>
          <a:endParaRPr lang="uk-UA" i="1" dirty="0"/>
        </a:p>
      </dgm:t>
    </dgm:pt>
    <dgm:pt modelId="{F604A9B7-5A59-4E3E-A75B-87DADCA65508}" type="parTrans" cxnId="{796DC306-FAE9-4B35-B715-0A5AE4EB98D5}">
      <dgm:prSet/>
      <dgm:spPr/>
      <dgm:t>
        <a:bodyPr/>
        <a:lstStyle/>
        <a:p>
          <a:endParaRPr lang="uk-UA"/>
        </a:p>
      </dgm:t>
    </dgm:pt>
    <dgm:pt modelId="{EA249D72-DAAE-45B0-80AD-672E8513CCA6}" type="sibTrans" cxnId="{796DC306-FAE9-4B35-B715-0A5AE4EB98D5}">
      <dgm:prSet/>
      <dgm:spPr/>
      <dgm:t>
        <a:bodyPr/>
        <a:lstStyle/>
        <a:p>
          <a:endParaRPr lang="uk-UA"/>
        </a:p>
      </dgm:t>
    </dgm:pt>
    <dgm:pt modelId="{592093C0-330A-4BAF-9D44-4DB06004A8B8}" type="pres">
      <dgm:prSet presAssocID="{59E6A10F-B1E5-4E24-ACAF-A5B9D9E4521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AB148A21-B6BF-4BB6-96C3-E04D78D952D1}" type="pres">
      <dgm:prSet presAssocID="{83746D61-DB02-419B-9E20-454BAC280B13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7116618-D359-4899-8DA0-37A70A16C304}" type="pres">
      <dgm:prSet presAssocID="{83746D61-DB02-419B-9E20-454BAC280B13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A6CFB58-E042-47C8-B511-808538AF0A20}" type="pres">
      <dgm:prSet presAssocID="{D3E39BA3-78BB-40AE-B7D2-CA665FFF2EEE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CF06FF4-2E3D-458B-9FB3-7AB69039DE62}" type="pres">
      <dgm:prSet presAssocID="{D3E39BA3-78BB-40AE-B7D2-CA665FFF2EEE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796DC306-FAE9-4B35-B715-0A5AE4EB98D5}" srcId="{D3E39BA3-78BB-40AE-B7D2-CA665FFF2EEE}" destId="{5EDBB62C-3D90-4279-9CE4-892B8FDE91FD}" srcOrd="0" destOrd="0" parTransId="{F604A9B7-5A59-4E3E-A75B-87DADCA65508}" sibTransId="{EA249D72-DAAE-45B0-80AD-672E8513CCA6}"/>
    <dgm:cxn modelId="{45EFE6EE-65A2-47EA-A3F1-58DC413A040B}" srcId="{83746D61-DB02-419B-9E20-454BAC280B13}" destId="{621250EA-E0B4-4DFB-BB5F-5353D6FA2688}" srcOrd="0" destOrd="0" parTransId="{B5EE4F3D-3C70-4BBC-8679-D20621D90219}" sibTransId="{A5D0766C-D02B-4BE8-B8A7-874F4A872426}"/>
    <dgm:cxn modelId="{26DB8C0A-F0A1-40F7-8EFA-2A0A4DA26456}" srcId="{59E6A10F-B1E5-4E24-ACAF-A5B9D9E4521B}" destId="{D3E39BA3-78BB-40AE-B7D2-CA665FFF2EEE}" srcOrd="1" destOrd="0" parTransId="{FC2EE6D2-8A8D-4763-9CA0-23E6DAD930D2}" sibTransId="{7F757892-FD25-423F-95C7-AEE40F6B832E}"/>
    <dgm:cxn modelId="{40E7A7A7-C240-4807-8ADE-9A16D73760CB}" type="presOf" srcId="{83746D61-DB02-419B-9E20-454BAC280B13}" destId="{AB148A21-B6BF-4BB6-96C3-E04D78D952D1}" srcOrd="0" destOrd="0" presId="urn:microsoft.com/office/officeart/2005/8/layout/vList2"/>
    <dgm:cxn modelId="{2815EE4C-55A6-4426-9786-479A6DB17639}" type="presOf" srcId="{5EDBB62C-3D90-4279-9CE4-892B8FDE91FD}" destId="{3CF06FF4-2E3D-458B-9FB3-7AB69039DE62}" srcOrd="0" destOrd="0" presId="urn:microsoft.com/office/officeart/2005/8/layout/vList2"/>
    <dgm:cxn modelId="{D09DEBF2-062F-4EB2-AD38-B66CA47E1032}" type="presOf" srcId="{621250EA-E0B4-4DFB-BB5F-5353D6FA2688}" destId="{07116618-D359-4899-8DA0-37A70A16C304}" srcOrd="0" destOrd="0" presId="urn:microsoft.com/office/officeart/2005/8/layout/vList2"/>
    <dgm:cxn modelId="{DF0DAC63-F8D8-4407-94A1-09686E433AC8}" type="presOf" srcId="{D3E39BA3-78BB-40AE-B7D2-CA665FFF2EEE}" destId="{CA6CFB58-E042-47C8-B511-808538AF0A20}" srcOrd="0" destOrd="0" presId="urn:microsoft.com/office/officeart/2005/8/layout/vList2"/>
    <dgm:cxn modelId="{81CDE85B-54C5-45A7-A5F3-9DC906DFBE08}" srcId="{59E6A10F-B1E5-4E24-ACAF-A5B9D9E4521B}" destId="{83746D61-DB02-419B-9E20-454BAC280B13}" srcOrd="0" destOrd="0" parTransId="{EAD00CA8-8582-4B8F-A638-1D5C77E8FA9E}" sibTransId="{D5E9FC18-45FA-4A2C-9F3E-FF5C97A5A93C}"/>
    <dgm:cxn modelId="{9794B958-F6EA-4B89-9440-2CB0E05108A4}" type="presOf" srcId="{59E6A10F-B1E5-4E24-ACAF-A5B9D9E4521B}" destId="{592093C0-330A-4BAF-9D44-4DB06004A8B8}" srcOrd="0" destOrd="0" presId="urn:microsoft.com/office/officeart/2005/8/layout/vList2"/>
    <dgm:cxn modelId="{1CD0AC4B-8DBE-492E-9D9C-6A29449D76D0}" type="presParOf" srcId="{592093C0-330A-4BAF-9D44-4DB06004A8B8}" destId="{AB148A21-B6BF-4BB6-96C3-E04D78D952D1}" srcOrd="0" destOrd="0" presId="urn:microsoft.com/office/officeart/2005/8/layout/vList2"/>
    <dgm:cxn modelId="{779B21E9-9BDE-4652-B7AA-2352B100DF76}" type="presParOf" srcId="{592093C0-330A-4BAF-9D44-4DB06004A8B8}" destId="{07116618-D359-4899-8DA0-37A70A16C304}" srcOrd="1" destOrd="0" presId="urn:microsoft.com/office/officeart/2005/8/layout/vList2"/>
    <dgm:cxn modelId="{6665F239-232D-4DC7-97F5-1A3C910392D2}" type="presParOf" srcId="{592093C0-330A-4BAF-9D44-4DB06004A8B8}" destId="{CA6CFB58-E042-47C8-B511-808538AF0A20}" srcOrd="2" destOrd="0" presId="urn:microsoft.com/office/officeart/2005/8/layout/vList2"/>
    <dgm:cxn modelId="{F22A1499-7913-4C1F-BCC4-6B88FA87972F}" type="presParOf" srcId="{592093C0-330A-4BAF-9D44-4DB06004A8B8}" destId="{3CF06FF4-2E3D-458B-9FB3-7AB69039DE62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32A5704-0F2A-4F6B-8E3D-351405D8EF23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0BD5FEF3-F3C1-48D5-94AD-A2E02A8C50E1}">
      <dgm:prSet phldrT="[Текст]"/>
      <dgm:spPr/>
      <dgm:t>
        <a:bodyPr/>
        <a:lstStyle/>
        <a:p>
          <a:r>
            <a:rPr lang="uk-UA" b="1" dirty="0" smtClean="0"/>
            <a:t>І-й етап - районний</a:t>
          </a:r>
        </a:p>
        <a:p>
          <a:r>
            <a:rPr lang="uk-UA" dirty="0" smtClean="0"/>
            <a:t>(щорічно до 1 вересня сільські, селищні, міська ради подають у виконавчий апарат районної ради необхідні документи встановленого зразка)</a:t>
          </a:r>
          <a:endParaRPr lang="uk-UA" dirty="0"/>
        </a:p>
      </dgm:t>
    </dgm:pt>
    <dgm:pt modelId="{21737545-164A-497E-B8AC-B9B439D636D9}" type="parTrans" cxnId="{A0F56245-FE70-4848-864D-BAF1B9DAB309}">
      <dgm:prSet/>
      <dgm:spPr/>
      <dgm:t>
        <a:bodyPr/>
        <a:lstStyle/>
        <a:p>
          <a:endParaRPr lang="uk-UA"/>
        </a:p>
      </dgm:t>
    </dgm:pt>
    <dgm:pt modelId="{4A0B7F3E-95B9-408B-BD87-D763E13BEEAE}" type="sibTrans" cxnId="{A0F56245-FE70-4848-864D-BAF1B9DAB309}">
      <dgm:prSet/>
      <dgm:spPr/>
      <dgm:t>
        <a:bodyPr/>
        <a:lstStyle/>
        <a:p>
          <a:endParaRPr lang="uk-UA"/>
        </a:p>
      </dgm:t>
    </dgm:pt>
    <dgm:pt modelId="{67A0907C-9BC5-48DF-9196-8FDD881D1090}">
      <dgm:prSet phldrT="[Текст]" custT="1"/>
      <dgm:spPr/>
      <dgm:t>
        <a:bodyPr/>
        <a:lstStyle/>
        <a:p>
          <a:r>
            <a:rPr lang="uk-UA" sz="1600" dirty="0" smtClean="0"/>
            <a:t>Районна конкурсна комісія, </a:t>
          </a:r>
          <a:r>
            <a:rPr lang="uk-UA" sz="1600" dirty="0" err="1" smtClean="0"/>
            <a:t>обов</a:t>
          </a:r>
          <a:r>
            <a:rPr lang="en-US" sz="1600" dirty="0" smtClean="0"/>
            <a:t>’</a:t>
          </a:r>
          <a:r>
            <a:rPr lang="uk-UA" sz="1600" dirty="0" err="1" smtClean="0"/>
            <a:t>язки</a:t>
          </a:r>
          <a:r>
            <a:rPr lang="uk-UA" sz="1600" dirty="0" smtClean="0"/>
            <a:t> якої покладено на президію районної ради, розглядає заяви і документи від учасників конкурсів і визначає 3-х переможців від району методом порівняльного аналізу. Результати затверджуються рішенням президії районної ради. Переможці І етапу отримують по 5 </a:t>
          </a:r>
          <a:r>
            <a:rPr lang="uk-UA" sz="1600" dirty="0" err="1" smtClean="0"/>
            <a:t>тис.грн</a:t>
          </a:r>
          <a:r>
            <a:rPr lang="uk-UA" sz="1600" dirty="0" smtClean="0"/>
            <a:t>. з районного бюджету</a:t>
          </a:r>
          <a:r>
            <a:rPr lang="uk-UA" sz="1300" dirty="0" smtClean="0"/>
            <a:t>.</a:t>
          </a:r>
          <a:endParaRPr lang="uk-UA" sz="1300" dirty="0"/>
        </a:p>
      </dgm:t>
    </dgm:pt>
    <dgm:pt modelId="{1C903B56-6BBA-4850-A5C2-565052109DF5}" type="parTrans" cxnId="{DA406F1B-8444-4DD0-9512-4B6927A77C4B}">
      <dgm:prSet/>
      <dgm:spPr/>
      <dgm:t>
        <a:bodyPr/>
        <a:lstStyle/>
        <a:p>
          <a:endParaRPr lang="uk-UA"/>
        </a:p>
      </dgm:t>
    </dgm:pt>
    <dgm:pt modelId="{B7405460-40CC-48A9-9F48-67A03B25E826}" type="sibTrans" cxnId="{DA406F1B-8444-4DD0-9512-4B6927A77C4B}">
      <dgm:prSet/>
      <dgm:spPr/>
      <dgm:t>
        <a:bodyPr/>
        <a:lstStyle/>
        <a:p>
          <a:endParaRPr lang="uk-UA"/>
        </a:p>
      </dgm:t>
    </dgm:pt>
    <dgm:pt modelId="{99CCC2B9-609E-47DA-8ACD-305970D1CF1D}">
      <dgm:prSet phldrT="[Текст]"/>
      <dgm:spPr/>
      <dgm:t>
        <a:bodyPr/>
        <a:lstStyle/>
        <a:p>
          <a:r>
            <a:rPr lang="uk-UA" b="1" dirty="0" smtClean="0"/>
            <a:t>ІІ-й етап – обласний </a:t>
          </a:r>
          <a:r>
            <a:rPr lang="uk-UA" dirty="0" smtClean="0"/>
            <a:t>(районна конкурсна комісія у 3-денний термін з моменту визначення переможців І етапу, подає обласній конкурсній комісії протокол засідання, рішення про визначення переможців І районного етапу та первинні матеріали переможців)</a:t>
          </a:r>
          <a:endParaRPr lang="uk-UA" dirty="0"/>
        </a:p>
      </dgm:t>
    </dgm:pt>
    <dgm:pt modelId="{D3B259DF-A4E5-40C4-BD19-4BE44D3FB0A3}" type="parTrans" cxnId="{E7D159A7-3075-4324-A82B-CB3751403A20}">
      <dgm:prSet/>
      <dgm:spPr/>
      <dgm:t>
        <a:bodyPr/>
        <a:lstStyle/>
        <a:p>
          <a:endParaRPr lang="uk-UA"/>
        </a:p>
      </dgm:t>
    </dgm:pt>
    <dgm:pt modelId="{756FFC21-B888-487E-91E5-1305751D23F6}" type="sibTrans" cxnId="{E7D159A7-3075-4324-A82B-CB3751403A20}">
      <dgm:prSet/>
      <dgm:spPr/>
      <dgm:t>
        <a:bodyPr/>
        <a:lstStyle/>
        <a:p>
          <a:endParaRPr lang="uk-UA"/>
        </a:p>
      </dgm:t>
    </dgm:pt>
    <dgm:pt modelId="{AEF01DCA-AA8D-459C-91C7-4B3A2FAC8116}" type="pres">
      <dgm:prSet presAssocID="{132A5704-0F2A-4F6B-8E3D-351405D8EF23}" presName="Name0" presStyleCnt="0">
        <dgm:presLayoutVars>
          <dgm:dir/>
          <dgm:resizeHandles val="exact"/>
        </dgm:presLayoutVars>
      </dgm:prSet>
      <dgm:spPr/>
    </dgm:pt>
    <dgm:pt modelId="{D7524CAD-669E-496C-8A64-32992DF5465A}" type="pres">
      <dgm:prSet presAssocID="{0BD5FEF3-F3C1-48D5-94AD-A2E02A8C50E1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9E62B58-2636-41A7-8D64-B4C29685EC6F}" type="pres">
      <dgm:prSet presAssocID="{4A0B7F3E-95B9-408B-BD87-D763E13BEEAE}" presName="sibTrans" presStyleLbl="sibTrans2D1" presStyleIdx="0" presStyleCnt="2"/>
      <dgm:spPr/>
      <dgm:t>
        <a:bodyPr/>
        <a:lstStyle/>
        <a:p>
          <a:endParaRPr lang="uk-UA"/>
        </a:p>
      </dgm:t>
    </dgm:pt>
    <dgm:pt modelId="{545429E4-AF81-4D7F-BB20-577FE02321BE}" type="pres">
      <dgm:prSet presAssocID="{4A0B7F3E-95B9-408B-BD87-D763E13BEEAE}" presName="connectorText" presStyleLbl="sibTrans2D1" presStyleIdx="0" presStyleCnt="2"/>
      <dgm:spPr/>
      <dgm:t>
        <a:bodyPr/>
        <a:lstStyle/>
        <a:p>
          <a:endParaRPr lang="uk-UA"/>
        </a:p>
      </dgm:t>
    </dgm:pt>
    <dgm:pt modelId="{E3292F77-EACC-4FF6-8528-FBD8568B34FE}" type="pres">
      <dgm:prSet presAssocID="{67A0907C-9BC5-48DF-9196-8FDD881D1090}" presName="node" presStyleLbl="node1" presStyleIdx="1" presStyleCnt="3" custScaleY="117728" custLinFactNeighborY="-337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E3F1E2A-73FB-4A8A-8D93-C907DA61A26C}" type="pres">
      <dgm:prSet presAssocID="{B7405460-40CC-48A9-9F48-67A03B25E826}" presName="sibTrans" presStyleLbl="sibTrans2D1" presStyleIdx="1" presStyleCnt="2"/>
      <dgm:spPr/>
      <dgm:t>
        <a:bodyPr/>
        <a:lstStyle/>
        <a:p>
          <a:endParaRPr lang="uk-UA"/>
        </a:p>
      </dgm:t>
    </dgm:pt>
    <dgm:pt modelId="{F4F5B948-DC1E-420B-AEC2-128F56217588}" type="pres">
      <dgm:prSet presAssocID="{B7405460-40CC-48A9-9F48-67A03B25E826}" presName="connectorText" presStyleLbl="sibTrans2D1" presStyleIdx="1" presStyleCnt="2"/>
      <dgm:spPr/>
      <dgm:t>
        <a:bodyPr/>
        <a:lstStyle/>
        <a:p>
          <a:endParaRPr lang="uk-UA"/>
        </a:p>
      </dgm:t>
    </dgm:pt>
    <dgm:pt modelId="{F44BB589-9A76-451C-9262-675B323C0F78}" type="pres">
      <dgm:prSet presAssocID="{99CCC2B9-609E-47DA-8ACD-305970D1CF1D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A0F56245-FE70-4848-864D-BAF1B9DAB309}" srcId="{132A5704-0F2A-4F6B-8E3D-351405D8EF23}" destId="{0BD5FEF3-F3C1-48D5-94AD-A2E02A8C50E1}" srcOrd="0" destOrd="0" parTransId="{21737545-164A-497E-B8AC-B9B439D636D9}" sibTransId="{4A0B7F3E-95B9-408B-BD87-D763E13BEEAE}"/>
    <dgm:cxn modelId="{E1FBC21C-3763-41CA-A2CD-96BD779832A8}" type="presOf" srcId="{67A0907C-9BC5-48DF-9196-8FDD881D1090}" destId="{E3292F77-EACC-4FF6-8528-FBD8568B34FE}" srcOrd="0" destOrd="0" presId="urn:microsoft.com/office/officeart/2005/8/layout/process1"/>
    <dgm:cxn modelId="{C30A2D43-819D-4598-ACC8-8D709FB18CF9}" type="presOf" srcId="{132A5704-0F2A-4F6B-8E3D-351405D8EF23}" destId="{AEF01DCA-AA8D-459C-91C7-4B3A2FAC8116}" srcOrd="0" destOrd="0" presId="urn:microsoft.com/office/officeart/2005/8/layout/process1"/>
    <dgm:cxn modelId="{E7D159A7-3075-4324-A82B-CB3751403A20}" srcId="{132A5704-0F2A-4F6B-8E3D-351405D8EF23}" destId="{99CCC2B9-609E-47DA-8ACD-305970D1CF1D}" srcOrd="2" destOrd="0" parTransId="{D3B259DF-A4E5-40C4-BD19-4BE44D3FB0A3}" sibTransId="{756FFC21-B888-487E-91E5-1305751D23F6}"/>
    <dgm:cxn modelId="{04D5F41A-CACD-4E5B-BE2D-C8A71AA78A3C}" type="presOf" srcId="{4A0B7F3E-95B9-408B-BD87-D763E13BEEAE}" destId="{545429E4-AF81-4D7F-BB20-577FE02321BE}" srcOrd="1" destOrd="0" presId="urn:microsoft.com/office/officeart/2005/8/layout/process1"/>
    <dgm:cxn modelId="{CBB59BED-4814-44FB-B12F-5DC45D92FAEC}" type="presOf" srcId="{99CCC2B9-609E-47DA-8ACD-305970D1CF1D}" destId="{F44BB589-9A76-451C-9262-675B323C0F78}" srcOrd="0" destOrd="0" presId="urn:microsoft.com/office/officeart/2005/8/layout/process1"/>
    <dgm:cxn modelId="{0FBAD67B-CD43-4DD5-AFF3-B7B645085FE0}" type="presOf" srcId="{4A0B7F3E-95B9-408B-BD87-D763E13BEEAE}" destId="{19E62B58-2636-41A7-8D64-B4C29685EC6F}" srcOrd="0" destOrd="0" presId="urn:microsoft.com/office/officeart/2005/8/layout/process1"/>
    <dgm:cxn modelId="{E57D5FA4-F841-457C-B4B0-8375BD60A4EB}" type="presOf" srcId="{0BD5FEF3-F3C1-48D5-94AD-A2E02A8C50E1}" destId="{D7524CAD-669E-496C-8A64-32992DF5465A}" srcOrd="0" destOrd="0" presId="urn:microsoft.com/office/officeart/2005/8/layout/process1"/>
    <dgm:cxn modelId="{A174F5DE-F49E-4694-8799-E058F8BA2BFC}" type="presOf" srcId="{B7405460-40CC-48A9-9F48-67A03B25E826}" destId="{AE3F1E2A-73FB-4A8A-8D93-C907DA61A26C}" srcOrd="0" destOrd="0" presId="urn:microsoft.com/office/officeart/2005/8/layout/process1"/>
    <dgm:cxn modelId="{EBF1CD48-7B16-4947-8077-55E65A793302}" type="presOf" srcId="{B7405460-40CC-48A9-9F48-67A03B25E826}" destId="{F4F5B948-DC1E-420B-AEC2-128F56217588}" srcOrd="1" destOrd="0" presId="urn:microsoft.com/office/officeart/2005/8/layout/process1"/>
    <dgm:cxn modelId="{DA406F1B-8444-4DD0-9512-4B6927A77C4B}" srcId="{132A5704-0F2A-4F6B-8E3D-351405D8EF23}" destId="{67A0907C-9BC5-48DF-9196-8FDD881D1090}" srcOrd="1" destOrd="0" parTransId="{1C903B56-6BBA-4850-A5C2-565052109DF5}" sibTransId="{B7405460-40CC-48A9-9F48-67A03B25E826}"/>
    <dgm:cxn modelId="{12D85A73-5087-4167-9FAA-69FDD6CF3B58}" type="presParOf" srcId="{AEF01DCA-AA8D-459C-91C7-4B3A2FAC8116}" destId="{D7524CAD-669E-496C-8A64-32992DF5465A}" srcOrd="0" destOrd="0" presId="urn:microsoft.com/office/officeart/2005/8/layout/process1"/>
    <dgm:cxn modelId="{1B29B0C6-DF34-4415-8C71-C9480769C869}" type="presParOf" srcId="{AEF01DCA-AA8D-459C-91C7-4B3A2FAC8116}" destId="{19E62B58-2636-41A7-8D64-B4C29685EC6F}" srcOrd="1" destOrd="0" presId="urn:microsoft.com/office/officeart/2005/8/layout/process1"/>
    <dgm:cxn modelId="{B7AB3312-B1C3-4DDE-9B04-A538BFDF2D79}" type="presParOf" srcId="{19E62B58-2636-41A7-8D64-B4C29685EC6F}" destId="{545429E4-AF81-4D7F-BB20-577FE02321BE}" srcOrd="0" destOrd="0" presId="urn:microsoft.com/office/officeart/2005/8/layout/process1"/>
    <dgm:cxn modelId="{60D21FDF-31BD-4E61-B84A-367FFDB000A2}" type="presParOf" srcId="{AEF01DCA-AA8D-459C-91C7-4B3A2FAC8116}" destId="{E3292F77-EACC-4FF6-8528-FBD8568B34FE}" srcOrd="2" destOrd="0" presId="urn:microsoft.com/office/officeart/2005/8/layout/process1"/>
    <dgm:cxn modelId="{E08F6DEE-9BA8-40D6-9287-B59607715D41}" type="presParOf" srcId="{AEF01DCA-AA8D-459C-91C7-4B3A2FAC8116}" destId="{AE3F1E2A-73FB-4A8A-8D93-C907DA61A26C}" srcOrd="3" destOrd="0" presId="urn:microsoft.com/office/officeart/2005/8/layout/process1"/>
    <dgm:cxn modelId="{6C628D8F-74AB-4F2F-8B3F-F7241F5F5762}" type="presParOf" srcId="{AE3F1E2A-73FB-4A8A-8D93-C907DA61A26C}" destId="{F4F5B948-DC1E-420B-AEC2-128F56217588}" srcOrd="0" destOrd="0" presId="urn:microsoft.com/office/officeart/2005/8/layout/process1"/>
    <dgm:cxn modelId="{97177763-68C2-488F-9E97-1E5E689B6B1C}" type="presParOf" srcId="{AEF01DCA-AA8D-459C-91C7-4B3A2FAC8116}" destId="{F44BB589-9A76-451C-9262-675B323C0F78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903C4D-D7E9-47F9-B31D-91CFA117BBF9}">
      <dsp:nvSpPr>
        <dsp:cNvPr id="0" name=""/>
        <dsp:cNvSpPr/>
      </dsp:nvSpPr>
      <dsp:spPr>
        <a:xfrm>
          <a:off x="3291839" y="2318"/>
          <a:ext cx="4937760" cy="191308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800" kern="1200" dirty="0" smtClean="0"/>
            <a:t>Обсяг фінансування з обласного бюджету заходів, </a:t>
          </a:r>
          <a:r>
            <a:rPr lang="uk-UA" sz="1800" b="1" kern="1200" dirty="0" smtClean="0"/>
            <a:t>поданих сільськими радами</a:t>
          </a:r>
          <a:r>
            <a:rPr lang="uk-UA" sz="1800" kern="1200" dirty="0" smtClean="0"/>
            <a:t>, </a:t>
          </a:r>
          <a:r>
            <a:rPr lang="uk-UA" sz="1800" b="0" kern="1200" dirty="0" smtClean="0"/>
            <a:t>не повинен перевищувати </a:t>
          </a:r>
          <a:r>
            <a:rPr lang="uk-UA" sz="1800" b="1" kern="1200" dirty="0" smtClean="0"/>
            <a:t>90% </a:t>
          </a:r>
          <a:r>
            <a:rPr lang="uk-UA" sz="1800" b="0" kern="1200" dirty="0" smtClean="0"/>
            <a:t>загального бюджету</a:t>
          </a:r>
          <a:endParaRPr lang="uk-UA" sz="1800" b="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i="1" kern="1200" dirty="0" smtClean="0"/>
            <a:t>*10% вартості проекту повинна забезпечити сільська </a:t>
          </a:r>
          <a:r>
            <a:rPr lang="uk-UA" sz="1400" i="1" kern="1200" dirty="0" smtClean="0"/>
            <a:t>рада</a:t>
          </a:r>
          <a:r>
            <a:rPr lang="en-US" sz="1400" i="1" kern="1200" dirty="0" smtClean="0"/>
            <a:t> </a:t>
          </a:r>
          <a:r>
            <a:rPr lang="uk-UA" sz="1400" i="1" kern="1200" dirty="0" smtClean="0"/>
            <a:t>або партнери</a:t>
          </a:r>
          <a:endParaRPr lang="uk-UA" sz="1400" i="1" kern="1200" dirty="0"/>
        </a:p>
      </dsp:txBody>
      <dsp:txXfrm>
        <a:off x="3291839" y="241454"/>
        <a:ext cx="4220353" cy="1434814"/>
      </dsp:txXfrm>
    </dsp:sp>
    <dsp:sp modelId="{B227CEAB-30E2-445B-9B0E-F65DCA2C46BA}">
      <dsp:nvSpPr>
        <dsp:cNvPr id="0" name=""/>
        <dsp:cNvSpPr/>
      </dsp:nvSpPr>
      <dsp:spPr>
        <a:xfrm>
          <a:off x="0" y="2318"/>
          <a:ext cx="3291840" cy="19130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/>
            <a:t>Максимальний розмір </a:t>
          </a:r>
          <a:r>
            <a:rPr lang="uk-UA" sz="2300" kern="1200" dirty="0" err="1" smtClean="0"/>
            <a:t>співфінансування</a:t>
          </a:r>
          <a:r>
            <a:rPr lang="uk-UA" sz="2300" kern="1200" dirty="0" smtClean="0"/>
            <a:t> з обласного бюджету </a:t>
          </a:r>
          <a:r>
            <a:rPr lang="uk-UA" sz="2300" b="1" kern="1200" dirty="0" smtClean="0"/>
            <a:t>150 </a:t>
          </a:r>
          <a:r>
            <a:rPr lang="uk-UA" sz="2300" b="1" kern="1200" dirty="0" err="1" smtClean="0"/>
            <a:t>тис.грн</a:t>
          </a:r>
          <a:r>
            <a:rPr lang="uk-UA" sz="2300" b="1" kern="1200" dirty="0" smtClean="0"/>
            <a:t>.</a:t>
          </a:r>
          <a:endParaRPr lang="uk-UA" sz="2300" b="1" kern="1200" dirty="0"/>
        </a:p>
      </dsp:txBody>
      <dsp:txXfrm>
        <a:off x="93389" y="95707"/>
        <a:ext cx="3105062" cy="1726308"/>
      </dsp:txXfrm>
    </dsp:sp>
    <dsp:sp modelId="{857BE471-482D-438E-9AA8-115F501E4DDC}">
      <dsp:nvSpPr>
        <dsp:cNvPr id="0" name=""/>
        <dsp:cNvSpPr/>
      </dsp:nvSpPr>
      <dsp:spPr>
        <a:xfrm>
          <a:off x="3292643" y="2106712"/>
          <a:ext cx="4932937" cy="2210705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700" kern="1200" dirty="0" smtClean="0"/>
            <a:t>Обсяг фінансування з обласного бюджету заходів, </a:t>
          </a:r>
          <a:r>
            <a:rPr lang="uk-UA" sz="1700" b="1" kern="1200" dirty="0" smtClean="0"/>
            <a:t>поданих селищними та міськими радами</a:t>
          </a:r>
          <a:r>
            <a:rPr lang="uk-UA" sz="1700" kern="1200" dirty="0" smtClean="0"/>
            <a:t>, </a:t>
          </a:r>
          <a:r>
            <a:rPr lang="uk-UA" sz="1700" b="0" kern="1200" dirty="0" smtClean="0"/>
            <a:t>не повинен перевищувати </a:t>
          </a:r>
          <a:r>
            <a:rPr lang="uk-UA" sz="1700" b="1" kern="1200" dirty="0" smtClean="0"/>
            <a:t>75%</a:t>
          </a:r>
          <a:r>
            <a:rPr lang="uk-UA" sz="1700" b="0" kern="1200" dirty="0" smtClean="0"/>
            <a:t> загального бюджету</a:t>
          </a:r>
          <a:endParaRPr lang="uk-UA" sz="1700" b="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i="1" kern="1200" dirty="0" smtClean="0"/>
            <a:t>*25% вартості проекту повинна забезпечити селища/міська </a:t>
          </a:r>
          <a:r>
            <a:rPr lang="uk-UA" sz="1400" i="1" kern="1200" dirty="0" smtClean="0"/>
            <a:t>рада або партнери</a:t>
          </a:r>
          <a:endParaRPr lang="uk-UA" sz="1400" i="1" kern="1200" dirty="0"/>
        </a:p>
      </dsp:txBody>
      <dsp:txXfrm>
        <a:off x="3292643" y="2383050"/>
        <a:ext cx="4103923" cy="1658029"/>
      </dsp:txXfrm>
    </dsp:sp>
    <dsp:sp modelId="{B51DDE04-D5E2-4898-9098-FAE02DDFEDB8}">
      <dsp:nvSpPr>
        <dsp:cNvPr id="0" name=""/>
        <dsp:cNvSpPr/>
      </dsp:nvSpPr>
      <dsp:spPr>
        <a:xfrm>
          <a:off x="4018" y="2255522"/>
          <a:ext cx="3288625" cy="19130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/>
            <a:t>Максимальний розмір </a:t>
          </a:r>
          <a:r>
            <a:rPr lang="uk-UA" sz="2300" kern="1200" dirty="0" err="1" smtClean="0"/>
            <a:t>співфінансування</a:t>
          </a:r>
          <a:r>
            <a:rPr lang="uk-UA" sz="2300" kern="1200" dirty="0" smtClean="0"/>
            <a:t> з обласного бюджету </a:t>
          </a:r>
          <a:r>
            <a:rPr lang="uk-UA" sz="2300" b="1" kern="1200" dirty="0" smtClean="0"/>
            <a:t>150 </a:t>
          </a:r>
          <a:r>
            <a:rPr lang="uk-UA" sz="2300" b="1" kern="1200" dirty="0" err="1" smtClean="0"/>
            <a:t>тис.грн</a:t>
          </a:r>
          <a:r>
            <a:rPr lang="uk-UA" sz="2300" b="1" kern="1200" dirty="0" smtClean="0"/>
            <a:t>.</a:t>
          </a:r>
          <a:endParaRPr lang="uk-UA" sz="2300" kern="1200" dirty="0"/>
        </a:p>
      </dsp:txBody>
      <dsp:txXfrm>
        <a:off x="97407" y="2348911"/>
        <a:ext cx="3101847" cy="172630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148A21-B6BF-4BB6-96C3-E04D78D952D1}">
      <dsp:nvSpPr>
        <dsp:cNvPr id="0" name=""/>
        <dsp:cNvSpPr/>
      </dsp:nvSpPr>
      <dsp:spPr>
        <a:xfrm>
          <a:off x="0" y="10722"/>
          <a:ext cx="8229600" cy="1113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Максимальний розмір </a:t>
          </a:r>
          <a:r>
            <a:rPr lang="uk-UA" sz="2800" kern="1200" dirty="0" err="1" smtClean="0"/>
            <a:t>співфінансування</a:t>
          </a:r>
          <a:r>
            <a:rPr lang="uk-UA" sz="2800" kern="1200" dirty="0" smtClean="0"/>
            <a:t> – </a:t>
          </a:r>
          <a:r>
            <a:rPr lang="uk-UA" sz="2800" b="1" kern="1200" dirty="0" smtClean="0"/>
            <a:t>400 </a:t>
          </a:r>
          <a:r>
            <a:rPr lang="uk-UA" sz="2800" b="1" kern="1200" dirty="0" err="1" smtClean="0"/>
            <a:t>тис.грн</a:t>
          </a:r>
          <a:r>
            <a:rPr lang="uk-UA" sz="2800" b="1" kern="1200" dirty="0" smtClean="0"/>
            <a:t>.</a:t>
          </a:r>
          <a:endParaRPr lang="uk-UA" sz="2800" b="1" kern="1200" dirty="0"/>
        </a:p>
      </dsp:txBody>
      <dsp:txXfrm>
        <a:off x="54373" y="65095"/>
        <a:ext cx="8120854" cy="1005094"/>
      </dsp:txXfrm>
    </dsp:sp>
    <dsp:sp modelId="{07116618-D359-4899-8DA0-37A70A16C304}">
      <dsp:nvSpPr>
        <dsp:cNvPr id="0" name=""/>
        <dsp:cNvSpPr/>
      </dsp:nvSpPr>
      <dsp:spPr>
        <a:xfrm>
          <a:off x="0" y="1124562"/>
          <a:ext cx="8229600" cy="13041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200" i="1" kern="1200" dirty="0" smtClean="0"/>
            <a:t>*кожен ОМС-учасник спільного проекту передбачає у своєму бюджеті певну частку фінансування заходів спільного проекту згідно домовленостей між ОМС та партнерами проекту</a:t>
          </a:r>
          <a:endParaRPr lang="uk-UA" sz="2200" i="1" kern="1200" dirty="0"/>
        </a:p>
      </dsp:txBody>
      <dsp:txXfrm>
        <a:off x="0" y="1124562"/>
        <a:ext cx="8229600" cy="1304100"/>
      </dsp:txXfrm>
    </dsp:sp>
    <dsp:sp modelId="{CA6CFB58-E042-47C8-B511-808538AF0A20}">
      <dsp:nvSpPr>
        <dsp:cNvPr id="0" name=""/>
        <dsp:cNvSpPr/>
      </dsp:nvSpPr>
      <dsp:spPr>
        <a:xfrm>
          <a:off x="0" y="2428662"/>
          <a:ext cx="8229600" cy="1113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Обсяг фінансування з обласного бюджету – не повинен перевищувати </a:t>
          </a:r>
          <a:r>
            <a:rPr lang="uk-UA" sz="2800" b="1" kern="1200" dirty="0" smtClean="0"/>
            <a:t>75%</a:t>
          </a:r>
          <a:endParaRPr lang="uk-UA" sz="2800" b="1" kern="1200" dirty="0"/>
        </a:p>
      </dsp:txBody>
      <dsp:txXfrm>
        <a:off x="54373" y="2483035"/>
        <a:ext cx="8120854" cy="1005094"/>
      </dsp:txXfrm>
    </dsp:sp>
    <dsp:sp modelId="{3CF06FF4-2E3D-458B-9FB3-7AB69039DE62}">
      <dsp:nvSpPr>
        <dsp:cNvPr id="0" name=""/>
        <dsp:cNvSpPr/>
      </dsp:nvSpPr>
      <dsp:spPr>
        <a:xfrm>
          <a:off x="0" y="3542502"/>
          <a:ext cx="8229600" cy="695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200" i="1" kern="1200" dirty="0" smtClean="0"/>
            <a:t>Участь у спільних проектах не обмежує право ОМС подати окремий проект до участі у Конкурсі!</a:t>
          </a:r>
          <a:endParaRPr lang="uk-UA" sz="2200" i="1" kern="1200" dirty="0"/>
        </a:p>
      </dsp:txBody>
      <dsp:txXfrm>
        <a:off x="0" y="3542502"/>
        <a:ext cx="8229600" cy="69552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524CAD-669E-496C-8A64-32992DF5465A}">
      <dsp:nvSpPr>
        <dsp:cNvPr id="0" name=""/>
        <dsp:cNvSpPr/>
      </dsp:nvSpPr>
      <dsp:spPr>
        <a:xfrm>
          <a:off x="11244" y="340769"/>
          <a:ext cx="2159766" cy="38444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b="1" kern="1200" dirty="0" smtClean="0"/>
            <a:t>І-й етап - районний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dirty="0" smtClean="0"/>
            <a:t>(щорічно до 1 вересня сільські, селищні, міська ради подають у виконавчий апарат районної ради необхідні документи встановленого зразка)</a:t>
          </a:r>
          <a:endParaRPr lang="uk-UA" sz="1700" kern="1200" dirty="0"/>
        </a:p>
      </dsp:txBody>
      <dsp:txXfrm>
        <a:off x="74501" y="404026"/>
        <a:ext cx="2033252" cy="3717909"/>
      </dsp:txXfrm>
    </dsp:sp>
    <dsp:sp modelId="{19E62B58-2636-41A7-8D64-B4C29685EC6F}">
      <dsp:nvSpPr>
        <dsp:cNvPr id="0" name=""/>
        <dsp:cNvSpPr/>
      </dsp:nvSpPr>
      <dsp:spPr>
        <a:xfrm>
          <a:off x="2386987" y="1995170"/>
          <a:ext cx="457870" cy="53562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400" kern="1200"/>
        </a:p>
      </dsp:txBody>
      <dsp:txXfrm>
        <a:off x="2386987" y="2102294"/>
        <a:ext cx="320509" cy="321374"/>
      </dsp:txXfrm>
    </dsp:sp>
    <dsp:sp modelId="{E3292F77-EACC-4FF6-8528-FBD8568B34FE}">
      <dsp:nvSpPr>
        <dsp:cNvPr id="0" name=""/>
        <dsp:cNvSpPr/>
      </dsp:nvSpPr>
      <dsp:spPr>
        <a:xfrm>
          <a:off x="3034916" y="0"/>
          <a:ext cx="2159766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Районна конкурсна комісія, </a:t>
          </a:r>
          <a:r>
            <a:rPr lang="uk-UA" sz="1600" kern="1200" dirty="0" err="1" smtClean="0"/>
            <a:t>обов</a:t>
          </a:r>
          <a:r>
            <a:rPr lang="en-US" sz="1600" kern="1200" dirty="0" smtClean="0"/>
            <a:t>’</a:t>
          </a:r>
          <a:r>
            <a:rPr lang="uk-UA" sz="1600" kern="1200" dirty="0" err="1" smtClean="0"/>
            <a:t>язки</a:t>
          </a:r>
          <a:r>
            <a:rPr lang="uk-UA" sz="1600" kern="1200" dirty="0" smtClean="0"/>
            <a:t> якої покладено на президію районної ради, розглядає заяви і документи від учасників конкурсів і визначає 3-х переможців від району методом порівняльного аналізу. Результати затверджуються рішенням президії районної ради. Переможці І етапу отримують по 5 </a:t>
          </a:r>
          <a:r>
            <a:rPr lang="uk-UA" sz="1600" kern="1200" dirty="0" err="1" smtClean="0"/>
            <a:t>тис.грн</a:t>
          </a:r>
          <a:r>
            <a:rPr lang="uk-UA" sz="1600" kern="1200" dirty="0" smtClean="0"/>
            <a:t>. з районного бюджету</a:t>
          </a:r>
          <a:r>
            <a:rPr lang="uk-UA" sz="1300" kern="1200" dirty="0" smtClean="0"/>
            <a:t>.</a:t>
          </a:r>
          <a:endParaRPr lang="uk-UA" sz="1300" kern="1200" dirty="0"/>
        </a:p>
      </dsp:txBody>
      <dsp:txXfrm>
        <a:off x="3098173" y="63257"/>
        <a:ext cx="2033252" cy="4399449"/>
      </dsp:txXfrm>
    </dsp:sp>
    <dsp:sp modelId="{AE3F1E2A-73FB-4A8A-8D93-C907DA61A26C}">
      <dsp:nvSpPr>
        <dsp:cNvPr id="0" name=""/>
        <dsp:cNvSpPr/>
      </dsp:nvSpPr>
      <dsp:spPr>
        <a:xfrm>
          <a:off x="5410659" y="1995170"/>
          <a:ext cx="457870" cy="53562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400" kern="1200"/>
        </a:p>
      </dsp:txBody>
      <dsp:txXfrm>
        <a:off x="5410659" y="2102294"/>
        <a:ext cx="320509" cy="321374"/>
      </dsp:txXfrm>
    </dsp:sp>
    <dsp:sp modelId="{F44BB589-9A76-451C-9262-675B323C0F78}">
      <dsp:nvSpPr>
        <dsp:cNvPr id="0" name=""/>
        <dsp:cNvSpPr/>
      </dsp:nvSpPr>
      <dsp:spPr>
        <a:xfrm>
          <a:off x="6058589" y="340769"/>
          <a:ext cx="2159766" cy="38444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b="1" kern="1200" dirty="0" smtClean="0"/>
            <a:t>ІІ-й етап – обласний </a:t>
          </a:r>
          <a:r>
            <a:rPr lang="uk-UA" sz="1700" kern="1200" dirty="0" smtClean="0"/>
            <a:t>(районна конкурсна комісія у 3-денний термін з моменту визначення переможців І етапу, подає обласній конкурсній комісії протокол засідання, рішення про визначення переможців І районного етапу та первинні матеріали переможців)</a:t>
          </a:r>
          <a:endParaRPr lang="uk-UA" sz="1700" kern="1200" dirty="0"/>
        </a:p>
      </dsp:txBody>
      <dsp:txXfrm>
        <a:off x="6121846" y="404026"/>
        <a:ext cx="2033252" cy="37179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53E533-D835-4653-BA8F-6CDE45623F5A}" type="datetimeFigureOut">
              <a:rPr lang="uk-UA" smtClean="0"/>
              <a:t>17.05.2016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23FD8A-DAF8-4555-BC43-0FCF0C30EF9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136058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23FD8A-DAF8-4555-BC43-0FCF0C30EF91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17144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56444-C4AA-4323-937A-21302D8FDA8F}" type="datetimeFigureOut">
              <a:rPr lang="uk-UA" smtClean="0"/>
              <a:t>17.05.2016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22A72-7266-49B3-9590-CF51454035B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31777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56444-C4AA-4323-937A-21302D8FDA8F}" type="datetimeFigureOut">
              <a:rPr lang="uk-UA" smtClean="0"/>
              <a:t>17.05.2016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22A72-7266-49B3-9590-CF51454035B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04047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56444-C4AA-4323-937A-21302D8FDA8F}" type="datetimeFigureOut">
              <a:rPr lang="uk-UA" smtClean="0"/>
              <a:t>17.05.2016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22A72-7266-49B3-9590-CF51454035B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59842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56444-C4AA-4323-937A-21302D8FDA8F}" type="datetimeFigureOut">
              <a:rPr lang="uk-UA" smtClean="0"/>
              <a:t>17.05.2016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22A72-7266-49B3-9590-CF51454035B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58027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56444-C4AA-4323-937A-21302D8FDA8F}" type="datetimeFigureOut">
              <a:rPr lang="uk-UA" smtClean="0"/>
              <a:t>17.05.2016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22A72-7266-49B3-9590-CF51454035B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69726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56444-C4AA-4323-937A-21302D8FDA8F}" type="datetimeFigureOut">
              <a:rPr lang="uk-UA" smtClean="0"/>
              <a:t>17.05.2016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22A72-7266-49B3-9590-CF51454035B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14723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56444-C4AA-4323-937A-21302D8FDA8F}" type="datetimeFigureOut">
              <a:rPr lang="uk-UA" smtClean="0"/>
              <a:t>17.05.2016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22A72-7266-49B3-9590-CF51454035B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69889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56444-C4AA-4323-937A-21302D8FDA8F}" type="datetimeFigureOut">
              <a:rPr lang="uk-UA" smtClean="0"/>
              <a:t>17.05.2016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22A72-7266-49B3-9590-CF51454035B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41597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56444-C4AA-4323-937A-21302D8FDA8F}" type="datetimeFigureOut">
              <a:rPr lang="uk-UA" smtClean="0"/>
              <a:t>17.05.2016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22A72-7266-49B3-9590-CF51454035B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07550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56444-C4AA-4323-937A-21302D8FDA8F}" type="datetimeFigureOut">
              <a:rPr lang="uk-UA" smtClean="0"/>
              <a:t>17.05.2016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22A72-7266-49B3-9590-CF51454035B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56301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56444-C4AA-4323-937A-21302D8FDA8F}" type="datetimeFigureOut">
              <a:rPr lang="uk-UA" smtClean="0"/>
              <a:t>17.05.2016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22A72-7266-49B3-9590-CF51454035B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12872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956444-C4AA-4323-937A-21302D8FDA8F}" type="datetimeFigureOut">
              <a:rPr lang="uk-UA" smtClean="0"/>
              <a:t>17.05.2016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822A72-7266-49B3-9590-CF51454035B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48393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rozvytok.in.ua/" TargetMode="External"/><Relationship Id="rId2" Type="http://schemas.openxmlformats.org/officeDocument/2006/relationships/hyperlink" Target="http://udl.despro.org.ua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regionet.org.ua/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i.org.ua/" TargetMode="External"/><Relationship Id="rId2" Type="http://schemas.openxmlformats.org/officeDocument/2006/relationships/hyperlink" Target="http://dfrr.minregion.gov.ua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auc.org.ua/" TargetMode="External"/><Relationship Id="rId5" Type="http://schemas.openxmlformats.org/officeDocument/2006/relationships/hyperlink" Target="http://vassr.org/" TargetMode="External"/><Relationship Id="rId4" Type="http://schemas.openxmlformats.org/officeDocument/2006/relationships/hyperlink" Target="http://samoorg.com.ua/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76672"/>
            <a:ext cx="7772400" cy="172819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V</a:t>
            </a:r>
            <a:r>
              <a:rPr lang="uk-UA" b="1" dirty="0" smtClean="0"/>
              <a:t>ІІОБЛАСНИЙ КОНКУРС ПРОЕКТІВ ТА ПРОГРАМ РОЗВИТКУ МІСЦЕВОГО САМОВРЯДУВАННЯ</a:t>
            </a:r>
            <a:endParaRPr lang="uk-UA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564904"/>
            <a:ext cx="6728792" cy="3600400"/>
          </a:xfrm>
        </p:spPr>
        <p:txBody>
          <a:bodyPr>
            <a:normAutofit fontScale="92500" lnSpcReduction="20000"/>
          </a:bodyPr>
          <a:lstStyle/>
          <a:p>
            <a:endParaRPr lang="uk-UA" b="1" dirty="0" smtClean="0">
              <a:solidFill>
                <a:schemeClr val="tx1"/>
              </a:solidFill>
            </a:endParaRPr>
          </a:p>
          <a:p>
            <a:endParaRPr lang="uk-UA" b="1" dirty="0">
              <a:solidFill>
                <a:schemeClr val="tx1"/>
              </a:solidFill>
            </a:endParaRPr>
          </a:p>
          <a:p>
            <a:endParaRPr lang="uk-UA" b="1" dirty="0" smtClean="0">
              <a:solidFill>
                <a:schemeClr val="tx1"/>
              </a:solidFill>
            </a:endParaRPr>
          </a:p>
          <a:p>
            <a:endParaRPr lang="uk-UA" b="1" dirty="0">
              <a:solidFill>
                <a:schemeClr val="tx1"/>
              </a:solidFill>
            </a:endParaRPr>
          </a:p>
          <a:p>
            <a:r>
              <a:rPr lang="uk-UA" b="1" dirty="0" smtClean="0">
                <a:solidFill>
                  <a:schemeClr val="tx1"/>
                </a:solidFill>
              </a:rPr>
              <a:t>Щорічні обласні конкурси </a:t>
            </a:r>
          </a:p>
          <a:p>
            <a:r>
              <a:rPr lang="uk-UA" b="1" dirty="0" smtClean="0">
                <a:solidFill>
                  <a:schemeClr val="tx1"/>
                </a:solidFill>
              </a:rPr>
              <a:t>«ГРОМАДА КРАЩОГО ДОВКІЛЛЛЯ», «КРАЩА СПОРТИВНА ГРОМАДА», «КРАЩА ЕТНОКУЛЬТУРНА ГРОМАДА»</a:t>
            </a:r>
            <a:endParaRPr lang="uk-UA" b="1" dirty="0">
              <a:solidFill>
                <a:schemeClr val="tx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5612" y="2352704"/>
            <a:ext cx="2952328" cy="201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43224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i="1" dirty="0" smtClean="0"/>
              <a:t>КОШТОРИС ВИДАТКІВ НА РЕАЛІЗАЦІЮ ПРОЕКТУ МОЖЕ ПЕРЕДБАЧАТИ КОШТИ, НЕОБХІДНІ ДЛЯ:</a:t>
            </a:r>
            <a:endParaRPr lang="uk-UA" sz="2800" b="1" i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uk-UA" dirty="0" smtClean="0"/>
              <a:t>Проведення будівництва (реконструкції, капітального чи поточного ремонту) об</a:t>
            </a:r>
            <a:r>
              <a:rPr lang="en-US" dirty="0" smtClean="0"/>
              <a:t>’</a:t>
            </a:r>
            <a:r>
              <a:rPr lang="uk-UA" dirty="0" err="1" smtClean="0"/>
              <a:t>єктів</a:t>
            </a:r>
            <a:r>
              <a:rPr lang="uk-UA" dirty="0" smtClean="0"/>
              <a:t>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dirty="0" smtClean="0"/>
              <a:t>Отримання кваліфікованої експертної допомоги зі спеціалізованих питань (юридичних, майнових, фінансових, спеціальних, технічних тощо);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dirty="0" smtClean="0"/>
              <a:t>Розробки проектної і технічної документації;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dirty="0" smtClean="0"/>
              <a:t>Здійснення організаційно-технічних заходів (оплата персоналу, придбання оргтехніки та випуск газет і презентаційних матеріалів);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dirty="0" smtClean="0"/>
              <a:t>Придбання технічного устаткування тощо.</a:t>
            </a:r>
          </a:p>
          <a:p>
            <a:pPr>
              <a:buFont typeface="Wingdings" panose="05000000000000000000" pitchFamily="2" charset="2"/>
              <a:buChar char="Ø"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604382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uk-UA" sz="2000" b="1" i="1" dirty="0" smtClean="0"/>
              <a:t>ОСНОВНІ НАПРЯМИ, ЗА ЯКИМИ РОЗРОБЛЯЮТЬСЯ ПРОЕКТИ, Є:</a:t>
            </a:r>
            <a:endParaRPr lang="uk-UA" sz="2000" b="1" i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760640"/>
          </a:xfrm>
        </p:spPr>
        <p:txBody>
          <a:bodyPr>
            <a:normAutofit fontScale="32500" lnSpcReduction="20000"/>
          </a:bodyPr>
          <a:lstStyle/>
          <a:p>
            <a:pPr marL="514350" indent="-514350" algn="just">
              <a:buFont typeface="+mj-lt"/>
              <a:buAutoNum type="arabicParenR"/>
            </a:pPr>
            <a:r>
              <a:rPr lang="uk-UA" sz="5200" dirty="0" smtClean="0"/>
              <a:t>Організація ефективної системи надання послуг населенню;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uk-UA" sz="5200" dirty="0" smtClean="0"/>
              <a:t>Розвиток ефективних механізмів управління;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uk-UA" sz="5200" dirty="0" smtClean="0"/>
              <a:t>Удосконалення процедури прийняття рішень ОМС;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uk-UA" sz="5200" dirty="0" smtClean="0"/>
              <a:t>Розробка пропозицій щодо розмежування повноважень між ОМС різних рівнів;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uk-UA" sz="5200" dirty="0" smtClean="0"/>
              <a:t>Розробка та реалізація інвестиційної політики місцевого самоврядування;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uk-UA" sz="5200" dirty="0" smtClean="0"/>
              <a:t>Реформування системи житлово-комунального господарства;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uk-UA" sz="5200" dirty="0" smtClean="0"/>
              <a:t>Розвиток мережі громадського транспорту;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uk-UA" sz="5200" dirty="0" smtClean="0"/>
              <a:t>Удосконалення системи планування, забудови і благоустрою населених пунктів;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uk-UA" sz="5200" dirty="0" smtClean="0"/>
              <a:t>Удосконалення механізмів організації громадського порядку, охорони довкілля;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uk-UA" sz="5200" dirty="0" smtClean="0"/>
              <a:t>Розвиток туристичної діяльності та курортної справи;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uk-UA" sz="5200" dirty="0" smtClean="0"/>
              <a:t>Впровадження механізмів ефективного використання фінансових, земельних, майнових та інших ресурсів;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uk-UA" sz="5200" dirty="0" smtClean="0"/>
              <a:t>Розробка та реалізація проектів </a:t>
            </a:r>
            <a:r>
              <a:rPr lang="uk-UA" sz="5200" dirty="0" err="1" smtClean="0"/>
              <a:t>енерго</a:t>
            </a:r>
            <a:r>
              <a:rPr lang="uk-UA" sz="5200" dirty="0" smtClean="0"/>
              <a:t>- та ресурсозбереження, у тому числі у житлово-комунальній сфері;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uk-UA" sz="5200" dirty="0" smtClean="0"/>
              <a:t>Розвиток підприємництва;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uk-UA" sz="5200" dirty="0" smtClean="0"/>
              <a:t>Модернізація інженерної інфраструктури;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uk-UA" sz="5200" dirty="0" smtClean="0"/>
              <a:t>Підвищення безпеки життя, зменшення ризику виникнення природних і техногенних катастроф на території адміністративно-територіальної одиниці;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uk-UA" sz="5200" dirty="0" smtClean="0"/>
              <a:t>Реформування системи охорони </a:t>
            </a:r>
            <a:r>
              <a:rPr lang="uk-UA" sz="5200" dirty="0" err="1" smtClean="0"/>
              <a:t>здоров</a:t>
            </a:r>
            <a:r>
              <a:rPr lang="en-US" sz="5200" dirty="0" smtClean="0"/>
              <a:t>’</a:t>
            </a:r>
            <a:r>
              <a:rPr lang="uk-UA" sz="5200" dirty="0" smtClean="0"/>
              <a:t>я, освіти, спорту, та соціального забезпечення;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uk-UA" sz="5200" dirty="0" smtClean="0"/>
              <a:t>Освітнє, наукове та інформаційне забезпечення розвитку місцевого самоврядування.</a:t>
            </a:r>
          </a:p>
          <a:p>
            <a:pPr marL="514350" indent="-514350" algn="just">
              <a:buFont typeface="+mj-lt"/>
              <a:buAutoNum type="arabicParenR"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422756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uk-UA" sz="2400" b="1" i="1" dirty="0" smtClean="0"/>
              <a:t>ОСНОВНІ КРИТЕРІЇ КОНКУРСНОГО ВІДБОРУ ПРОЕКТІВ-ПЕРЕМОЖЦІВ:</a:t>
            </a:r>
            <a:endParaRPr lang="uk-UA" sz="2400" b="1" i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12568"/>
          </a:xfrm>
        </p:spPr>
        <p:txBody>
          <a:bodyPr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uk-UA" dirty="0" smtClean="0"/>
              <a:t>Наскільки проект відповідає потребам і пріоритетам громади (10 балів);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/>
              <a:t>Чи план заходів є чітким та виконуваним </a:t>
            </a:r>
            <a:r>
              <a:rPr lang="uk-UA" dirty="0"/>
              <a:t>(10 балів</a:t>
            </a:r>
            <a:r>
              <a:rPr lang="uk-UA" dirty="0" smtClean="0"/>
              <a:t>);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/>
              <a:t>Якою мірою проект залучає ресурси місцевого бюджету чи бізнесу </a:t>
            </a:r>
            <a:r>
              <a:rPr lang="uk-UA" dirty="0"/>
              <a:t>(10 балів</a:t>
            </a:r>
            <a:r>
              <a:rPr lang="uk-UA" dirty="0" smtClean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/>
              <a:t>Якою мірою проект залучає ресурси місцевої громади </a:t>
            </a:r>
            <a:r>
              <a:rPr lang="uk-UA" dirty="0"/>
              <a:t>(10 балів</a:t>
            </a:r>
            <a:r>
              <a:rPr lang="uk-UA" dirty="0" smtClean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/>
              <a:t>Якою мірою проект залучає кошти сторонніх спонсорів (районний бюджет, депутатський корпус) чи грантів інших фондів </a:t>
            </a:r>
            <a:r>
              <a:rPr lang="uk-UA" dirty="0"/>
              <a:t>(10 балів</a:t>
            </a:r>
            <a:r>
              <a:rPr lang="uk-UA" dirty="0" smtClean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/>
              <a:t>Реальність виділення коштів з місцевого бюджету </a:t>
            </a:r>
            <a:r>
              <a:rPr lang="uk-UA" dirty="0"/>
              <a:t>(10 балів</a:t>
            </a:r>
            <a:r>
              <a:rPr lang="uk-UA" dirty="0" smtClean="0"/>
              <a:t>);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 err="1" smtClean="0"/>
              <a:t>Співфінансування</a:t>
            </a:r>
            <a:r>
              <a:rPr lang="uk-UA" dirty="0" smtClean="0"/>
              <a:t> обласного бюджету менше 50% </a:t>
            </a:r>
            <a:r>
              <a:rPr lang="uk-UA" dirty="0"/>
              <a:t>(10 балів</a:t>
            </a:r>
            <a:r>
              <a:rPr lang="uk-UA" dirty="0" smtClean="0"/>
              <a:t>);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/>
              <a:t>Чи матиме проект сталий вплив і перспективи розвитку </a:t>
            </a:r>
            <a:r>
              <a:rPr lang="uk-UA" dirty="0"/>
              <a:t>(10 балів)</a:t>
            </a:r>
            <a:endParaRPr lang="uk-UA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uk-UA" dirty="0" err="1" smtClean="0"/>
              <a:t>Інноваційність</a:t>
            </a:r>
            <a:r>
              <a:rPr lang="uk-UA" dirty="0" smtClean="0"/>
              <a:t> (оригінальність) проекту </a:t>
            </a:r>
            <a:r>
              <a:rPr lang="uk-UA" dirty="0"/>
              <a:t>(10 балів</a:t>
            </a:r>
            <a:r>
              <a:rPr lang="uk-UA" dirty="0" smtClean="0"/>
              <a:t>);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/>
              <a:t>Якість і своєчасність реалізації проектів у попередніх конкурсах </a:t>
            </a:r>
            <a:r>
              <a:rPr lang="uk-UA" dirty="0"/>
              <a:t>(10 балів</a:t>
            </a:r>
            <a:r>
              <a:rPr lang="uk-UA" dirty="0" smtClean="0"/>
              <a:t>)</a:t>
            </a:r>
          </a:p>
          <a:p>
            <a:pPr marL="0" indent="0" algn="ctr">
              <a:buNone/>
            </a:pPr>
            <a:r>
              <a:rPr lang="uk-UA" b="1" i="1" dirty="0" smtClean="0"/>
              <a:t>Загальний бал – 100 </a:t>
            </a:r>
            <a:endParaRPr lang="uk-UA" b="1" i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60" y="5157192"/>
            <a:ext cx="2436380" cy="144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13457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412776"/>
            <a:ext cx="8229600" cy="3370386"/>
          </a:xfrm>
        </p:spPr>
        <p:txBody>
          <a:bodyPr>
            <a:normAutofit/>
          </a:bodyPr>
          <a:lstStyle/>
          <a:p>
            <a:r>
              <a:rPr lang="uk-UA" b="1" i="1" dirty="0" smtClean="0"/>
              <a:t>КІНЦЕВИЙ ТЕРМІН ПОДАННЯ ПРОЕКТІВ – </a:t>
            </a:r>
            <a:r>
              <a:rPr lang="uk-UA" b="1" i="1" u="sng" dirty="0" smtClean="0"/>
              <a:t>ДО 12.00 ГОДИНИ </a:t>
            </a:r>
            <a:br>
              <a:rPr lang="uk-UA" b="1" i="1" u="sng" dirty="0" smtClean="0"/>
            </a:br>
            <a:r>
              <a:rPr lang="uk-UA" b="1" i="1" u="sng" dirty="0" smtClean="0"/>
              <a:t>31 СЕРПНЯ 2016 РОКУ</a:t>
            </a:r>
            <a:br>
              <a:rPr lang="uk-UA" b="1" i="1" u="sng" dirty="0" smtClean="0"/>
            </a:br>
            <a:endParaRPr lang="uk-UA" b="1" i="1" u="sng" dirty="0"/>
          </a:p>
        </p:txBody>
      </p:sp>
    </p:spTree>
    <p:extLst>
      <p:ext uri="{BB962C8B-B14F-4D97-AF65-F5344CB8AC3E}">
        <p14:creationId xmlns:p14="http://schemas.microsoft.com/office/powerpoint/2010/main" val="36368112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800" b="1" i="1" dirty="0" smtClean="0"/>
              <a:t>КОНКУРСИ «»ГРОМАДА КРАЩОГО ДОВКІЛЛЯ», «КРАЩА СПОРТИВНА ГРОМАДА», </a:t>
            </a:r>
            <a:br>
              <a:rPr lang="uk-UA" sz="2800" b="1" i="1" dirty="0" smtClean="0"/>
            </a:br>
            <a:r>
              <a:rPr lang="uk-UA" sz="2800" b="1" i="1" dirty="0" smtClean="0"/>
              <a:t>«КРАЩА ЕТНОКУЛЬТУРНА ГРОМАДА»</a:t>
            </a:r>
            <a:endParaRPr lang="uk-UA" sz="2800" b="1" i="1" dirty="0"/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035726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223149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23528"/>
          </a:xfrm>
        </p:spPr>
        <p:txBody>
          <a:bodyPr>
            <a:noAutofit/>
          </a:bodyPr>
          <a:lstStyle/>
          <a:p>
            <a:r>
              <a:rPr lang="uk-UA" sz="3200" b="1" i="1" dirty="0" smtClean="0"/>
              <a:t>ДЛЯ УЧАСТІ У КОНКУРСАХ СІЛЬСЬКІ, СЕЛИЩНІ, МІСЬКА РАДИ НАДАЮТЬ РАЙОННІЙ КОМІСІЇ НАСТУПНІ ДОКУМЕНТИ:</a:t>
            </a:r>
            <a:endParaRPr lang="uk-UA" sz="3200" b="1" i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ru-RU" dirty="0" err="1"/>
              <a:t>з</a:t>
            </a:r>
            <a:r>
              <a:rPr lang="ru-RU" dirty="0" err="1" smtClean="0"/>
              <a:t>аяву</a:t>
            </a:r>
            <a:r>
              <a:rPr lang="ru-RU" dirty="0" smtClean="0"/>
              <a:t>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 smtClean="0"/>
              <a:t>інформацію</a:t>
            </a:r>
            <a:r>
              <a:rPr lang="ru-RU" dirty="0" smtClean="0"/>
              <a:t> про </a:t>
            </a:r>
            <a:r>
              <a:rPr lang="ru-RU" dirty="0" err="1" smtClean="0"/>
              <a:t>проведену</a:t>
            </a:r>
            <a:r>
              <a:rPr lang="ru-RU" dirty="0" smtClean="0"/>
              <a:t> роботу за </a:t>
            </a:r>
            <a:r>
              <a:rPr lang="ru-RU" dirty="0" err="1" smtClean="0"/>
              <a:t>період</a:t>
            </a:r>
            <a:r>
              <a:rPr lang="ru-RU" dirty="0" smtClean="0"/>
              <a:t> з 1 </a:t>
            </a:r>
            <a:r>
              <a:rPr lang="ru-RU" dirty="0" err="1" smtClean="0"/>
              <a:t>вересня</a:t>
            </a:r>
            <a:r>
              <a:rPr lang="ru-RU" dirty="0" smtClean="0"/>
              <a:t> </a:t>
            </a:r>
            <a:r>
              <a:rPr lang="ru-RU" dirty="0" err="1" smtClean="0"/>
              <a:t>минулого</a:t>
            </a:r>
            <a:r>
              <a:rPr lang="ru-RU" dirty="0" smtClean="0"/>
              <a:t> року по 31 </a:t>
            </a:r>
            <a:r>
              <a:rPr lang="ru-RU" dirty="0" err="1" smtClean="0"/>
              <a:t>серпня</a:t>
            </a:r>
            <a:r>
              <a:rPr lang="ru-RU" dirty="0" smtClean="0"/>
              <a:t> поточного року (за </a:t>
            </a:r>
            <a:r>
              <a:rPr lang="ru-RU" dirty="0" err="1" smtClean="0"/>
              <a:t>встановленою</a:t>
            </a:r>
            <a:r>
              <a:rPr lang="ru-RU" dirty="0" smtClean="0"/>
              <a:t> формою);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 smtClean="0"/>
              <a:t>фотографії</a:t>
            </a:r>
            <a:r>
              <a:rPr lang="ru-RU" dirty="0" smtClean="0"/>
              <a:t> (за </a:t>
            </a:r>
            <a:r>
              <a:rPr lang="ru-RU" dirty="0" err="1" smtClean="0"/>
              <a:t>бажанням</a:t>
            </a:r>
            <a:r>
              <a:rPr lang="ru-RU" dirty="0" smtClean="0"/>
              <a:t>);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/>
              <a:t>в</a:t>
            </a:r>
            <a:r>
              <a:rPr lang="ru-RU" dirty="0" err="1" smtClean="0"/>
              <a:t>ідгуки</a:t>
            </a:r>
            <a:r>
              <a:rPr lang="ru-RU" dirty="0" smtClean="0"/>
              <a:t> в </a:t>
            </a:r>
            <a:r>
              <a:rPr lang="ru-RU" dirty="0" err="1" smtClean="0"/>
              <a:t>друкованих</a:t>
            </a:r>
            <a:r>
              <a:rPr lang="ru-RU" dirty="0" smtClean="0"/>
              <a:t> ЗМІ (за </a:t>
            </a:r>
            <a:r>
              <a:rPr lang="ru-RU" dirty="0" err="1" smtClean="0"/>
              <a:t>бажанням</a:t>
            </a:r>
            <a:r>
              <a:rPr lang="ru-RU" dirty="0" smtClean="0"/>
              <a:t>).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28258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947" y="260648"/>
            <a:ext cx="8229600" cy="504056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/>
            </a:r>
            <a:br>
              <a:rPr lang="uk-UA" dirty="0" smtClean="0"/>
            </a:br>
            <a:r>
              <a:rPr lang="uk-UA" sz="3100" b="1" i="1" dirty="0"/>
              <a:t>КОРИСНІ ІНТЕРНЕТ-РЕСУРСИ:</a:t>
            </a:r>
            <a:r>
              <a:rPr lang="uk-UA" sz="3100" b="1" i="1" dirty="0" smtClean="0"/>
              <a:t/>
            </a:r>
            <a:br>
              <a:rPr lang="uk-UA" sz="3100" b="1" i="1" dirty="0" smtClean="0"/>
            </a:br>
            <a:endParaRPr lang="uk-UA" sz="3100" b="1" i="1" dirty="0"/>
          </a:p>
        </p:txBody>
      </p:sp>
      <p:sp>
        <p:nvSpPr>
          <p:cNvPr id="6" name="Місце для вмісту 5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88632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uk-UA" sz="2000" b="1" u="sng" dirty="0"/>
              <a:t>Спільнота практик </a:t>
            </a:r>
            <a:r>
              <a:rPr lang="uk-UA" sz="2000" b="1" u="sng" dirty="0" smtClean="0"/>
              <a:t>місцевого самоврядування </a:t>
            </a:r>
            <a:r>
              <a:rPr lang="uk-UA" sz="2000" dirty="0"/>
              <a:t>- </a:t>
            </a:r>
            <a:r>
              <a:rPr lang="en-US" sz="2000" dirty="0">
                <a:hlinkClick r:id="rId2"/>
              </a:rPr>
              <a:t>http://udl.despro.org.ua</a:t>
            </a:r>
            <a:r>
              <a:rPr lang="en-US" sz="2000" dirty="0" smtClean="0">
                <a:hlinkClick r:id="rId2"/>
              </a:rPr>
              <a:t>/</a:t>
            </a:r>
            <a:r>
              <a:rPr lang="uk-UA" sz="2000" dirty="0" smtClean="0"/>
              <a:t> (місце </a:t>
            </a:r>
            <a:r>
              <a:rPr lang="uk-UA" sz="2000" dirty="0"/>
              <a:t>зустрічі представників </a:t>
            </a:r>
            <a:r>
              <a:rPr lang="uk-UA" sz="2000" dirty="0" smtClean="0"/>
              <a:t>ОМС, </a:t>
            </a:r>
            <a:r>
              <a:rPr lang="uk-UA" sz="2000" dirty="0"/>
              <a:t>виконавчої влади, територіальних громад, інвесторів, громадських організацій та активістів, які </a:t>
            </a:r>
            <a:r>
              <a:rPr lang="uk-UA" sz="2000" dirty="0" smtClean="0"/>
              <a:t>готові</a:t>
            </a:r>
            <a:r>
              <a:rPr lang="uk-UA" sz="2000" b="1" dirty="0" smtClean="0"/>
              <a:t> </a:t>
            </a:r>
            <a:r>
              <a:rPr lang="uk-UA" sz="2000" dirty="0" smtClean="0"/>
              <a:t>ділитися </a:t>
            </a:r>
            <a:r>
              <a:rPr lang="uk-UA" sz="2000" dirty="0"/>
              <a:t>власним досвідом, вивчати і поширювати кращі практики місцевого </a:t>
            </a:r>
            <a:r>
              <a:rPr lang="uk-UA" sz="2000" dirty="0" smtClean="0"/>
              <a:t>самоврядування)</a:t>
            </a:r>
            <a:r>
              <a:rPr lang="uk-UA" sz="2000" dirty="0"/>
              <a:t>;</a:t>
            </a:r>
            <a:endParaRPr lang="uk-UA" sz="2000" b="1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2000" b="1" u="sng" dirty="0" smtClean="0"/>
              <a:t>Ресурсний центр зі сталого місцевого розвитку </a:t>
            </a:r>
            <a:r>
              <a:rPr lang="uk-UA" sz="2000" dirty="0" smtClean="0"/>
              <a:t>- </a:t>
            </a:r>
            <a:r>
              <a:rPr lang="en-US" sz="2000" dirty="0">
                <a:hlinkClick r:id="rId3"/>
              </a:rPr>
              <a:t>http://rozvytok.in.ua</a:t>
            </a:r>
            <a:r>
              <a:rPr lang="en-US" sz="2000" dirty="0" smtClean="0">
                <a:hlinkClick r:id="rId3"/>
              </a:rPr>
              <a:t>/</a:t>
            </a:r>
            <a:r>
              <a:rPr lang="uk-UA" sz="2000" dirty="0" smtClean="0"/>
              <a:t>  (для допомоги </a:t>
            </a:r>
            <a:r>
              <a:rPr lang="uk-UA" sz="2000" dirty="0"/>
              <a:t>громадам знаходити однодумців і кваліфікованих порадників, </a:t>
            </a:r>
            <a:r>
              <a:rPr lang="uk-UA" sz="2000" dirty="0" smtClean="0"/>
              <a:t>швидко </a:t>
            </a:r>
            <a:r>
              <a:rPr lang="uk-UA" sz="2000" dirty="0"/>
              <a:t>і в одному джерелі отримувати вичерпну й сучасну інформацію та слугувати універсальним інструментом для потреб </a:t>
            </a:r>
            <a:r>
              <a:rPr lang="uk-UA" sz="2000" dirty="0" smtClean="0"/>
              <a:t>громади)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2000" b="1" u="sng" dirty="0" smtClean="0"/>
              <a:t>Всеукраїнська мережа фахівців і практиків з регіонального і місцевого розвитку «РЕГІОНЕТ»</a:t>
            </a:r>
            <a:r>
              <a:rPr lang="uk-UA" sz="2000" dirty="0" smtClean="0"/>
              <a:t> - </a:t>
            </a:r>
            <a:r>
              <a:rPr lang="en-US" sz="2000" dirty="0">
                <a:hlinkClick r:id="rId4"/>
              </a:rPr>
              <a:t>http://regionet.org.ua</a:t>
            </a:r>
            <a:r>
              <a:rPr lang="en-US" sz="2000" dirty="0" smtClean="0">
                <a:hlinkClick r:id="rId4"/>
              </a:rPr>
              <a:t>/</a:t>
            </a:r>
            <a:r>
              <a:rPr lang="uk-UA" sz="2000" dirty="0" smtClean="0"/>
              <a:t> (персоналізація практичного досвіду у сфері місцевого розвитку, трансформація знеособлених кращих практик у продукти та послуги конкретних людей – фахівців, які знають що і як робити, і готові ділитись цим досвідом з іншими);</a:t>
            </a:r>
          </a:p>
        </p:txBody>
      </p:sp>
    </p:spTree>
    <p:extLst>
      <p:ext uri="{BB962C8B-B14F-4D97-AF65-F5344CB8AC3E}">
        <p14:creationId xmlns:p14="http://schemas.microsoft.com/office/powerpoint/2010/main" val="16231733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/>
          </a:bodyPr>
          <a:lstStyle/>
          <a:p>
            <a:pPr marL="571500" indent="-571500" algn="just">
              <a:buFont typeface="Wingdings" pitchFamily="2" charset="2"/>
              <a:buChar char="Ø"/>
            </a:pPr>
            <a:r>
              <a:rPr lang="uk-UA" sz="2000" b="1" u="sng" dirty="0" smtClean="0"/>
              <a:t>Державний фонд регіонального розвитку </a:t>
            </a:r>
            <a:r>
              <a:rPr lang="uk-UA" sz="2000" dirty="0" smtClean="0"/>
              <a:t>- </a:t>
            </a:r>
            <a:r>
              <a:rPr lang="en-US" sz="2000" dirty="0" smtClean="0">
                <a:hlinkClick r:id="rId2"/>
              </a:rPr>
              <a:t>http</a:t>
            </a:r>
            <a:r>
              <a:rPr lang="en-US" sz="2000" dirty="0">
                <a:hlinkClick r:id="rId2"/>
              </a:rPr>
              <a:t>://dfrr.minregion.gov.ua</a:t>
            </a:r>
            <a:r>
              <a:rPr lang="en-US" sz="2000" dirty="0" smtClean="0">
                <a:hlinkClick r:id="rId2"/>
              </a:rPr>
              <a:t>/</a:t>
            </a:r>
            <a:r>
              <a:rPr lang="uk-UA" sz="2000" dirty="0" smtClean="0"/>
              <a:t>  (інвестиційні програми і проекти регіонального розвитку з цілої України);</a:t>
            </a:r>
            <a:endParaRPr lang="uk-UA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Ø"/>
            </a:pPr>
            <a:r>
              <a:rPr lang="uk-UA" sz="2000" b="1" u="sng" dirty="0" smtClean="0"/>
              <a:t>Інститут розвитку громадянського суспільства </a:t>
            </a:r>
            <a:r>
              <a:rPr lang="uk-UA" sz="2000" dirty="0" smtClean="0"/>
              <a:t>- </a:t>
            </a:r>
            <a:r>
              <a:rPr lang="en-US" sz="2000" dirty="0" smtClean="0">
                <a:hlinkClick r:id="rId3"/>
              </a:rPr>
              <a:t>http</a:t>
            </a:r>
            <a:r>
              <a:rPr lang="en-US" sz="2000" dirty="0">
                <a:hlinkClick r:id="rId3"/>
              </a:rPr>
              <a:t>://www.csi.org.ua</a:t>
            </a:r>
            <a:r>
              <a:rPr lang="en-US" sz="2000" dirty="0" smtClean="0">
                <a:hlinkClick r:id="rId3"/>
              </a:rPr>
              <a:t>/</a:t>
            </a:r>
            <a:r>
              <a:rPr lang="uk-UA" sz="2000" dirty="0" smtClean="0"/>
              <a:t> (інформація, аналітика, проекти документів, позитивний досвід розвитку сільських територій);</a:t>
            </a:r>
          </a:p>
          <a:p>
            <a:pPr algn="just">
              <a:buFont typeface="Wingdings" pitchFamily="2" charset="2"/>
              <a:buChar char="Ø"/>
            </a:pPr>
            <a:r>
              <a:rPr lang="uk-UA" sz="2000" b="1" u="sng" dirty="0" smtClean="0"/>
              <a:t>Асоціація органів самоорганізації на </a:t>
            </a:r>
            <a:r>
              <a:rPr lang="uk-UA" sz="2000" b="1" u="sng" dirty="0" err="1" smtClean="0"/>
              <a:t>селення</a:t>
            </a:r>
            <a:r>
              <a:rPr lang="uk-UA" sz="2000" b="1" u="sng" dirty="0" smtClean="0"/>
              <a:t> </a:t>
            </a:r>
            <a:r>
              <a:rPr lang="uk-UA" sz="2000" dirty="0" smtClean="0"/>
              <a:t>- </a:t>
            </a:r>
            <a:r>
              <a:rPr lang="en-US" sz="2000" dirty="0" smtClean="0">
                <a:hlinkClick r:id="rId4"/>
              </a:rPr>
              <a:t>http</a:t>
            </a:r>
            <a:r>
              <a:rPr lang="en-US" sz="2000" dirty="0">
                <a:hlinkClick r:id="rId4"/>
              </a:rPr>
              <a:t>://samoorg.com.ua</a:t>
            </a:r>
            <a:r>
              <a:rPr lang="en-US" sz="2000" dirty="0" smtClean="0">
                <a:hlinkClick r:id="rId4"/>
              </a:rPr>
              <a:t>/</a:t>
            </a:r>
            <a:r>
              <a:rPr lang="uk-UA" sz="2000" dirty="0" smtClean="0"/>
              <a:t> (інформація, аналітика, історії успіху, практичні поради про те, яким чином можна розбудовувати громадянське суспільство </a:t>
            </a:r>
            <a:r>
              <a:rPr lang="uk-UA" sz="2000" dirty="0"/>
              <a:t>в Україні через розвиток самоорганізації населення та створення дієвої системи участі членів територіальних </a:t>
            </a:r>
            <a:r>
              <a:rPr lang="uk-UA" sz="2000" dirty="0" smtClean="0"/>
              <a:t>громад </a:t>
            </a:r>
            <a:r>
              <a:rPr lang="uk-UA" sz="2000" dirty="0"/>
              <a:t>в управлінні місцевими справами</a:t>
            </a:r>
            <a:r>
              <a:rPr lang="uk-UA" sz="2000" dirty="0" smtClean="0"/>
              <a:t>);</a:t>
            </a:r>
          </a:p>
          <a:p>
            <a:pPr algn="just">
              <a:buFont typeface="Wingdings" pitchFamily="2" charset="2"/>
              <a:buChar char="Ø"/>
            </a:pPr>
            <a:r>
              <a:rPr lang="uk-UA" sz="2000" b="1" u="sng" dirty="0"/>
              <a:t>Всеукраїнська асоціація сільських та селищних рад </a:t>
            </a:r>
            <a:r>
              <a:rPr lang="uk-UA" sz="2000" dirty="0"/>
              <a:t>- </a:t>
            </a:r>
            <a:r>
              <a:rPr lang="en-US" sz="2000" dirty="0">
                <a:hlinkClick r:id="rId5"/>
              </a:rPr>
              <a:t>http://vassr.org/</a:t>
            </a:r>
            <a:r>
              <a:rPr lang="uk-UA" sz="2000" dirty="0"/>
              <a:t> (ресурс, де можна почерпнути інформацію про кращі практики сільського розвитку, а також стати учасником дистанційного навчального курсу).</a:t>
            </a:r>
          </a:p>
          <a:p>
            <a:pPr algn="just">
              <a:buFont typeface="Wingdings" pitchFamily="2" charset="2"/>
              <a:buChar char="Ø"/>
            </a:pPr>
            <a:r>
              <a:rPr lang="uk-UA" sz="2000" b="1" u="sng" dirty="0" smtClean="0"/>
              <a:t>Асоціація міст України </a:t>
            </a:r>
            <a:r>
              <a:rPr lang="uk-UA" sz="2000" dirty="0" smtClean="0"/>
              <a:t>- </a:t>
            </a:r>
            <a:r>
              <a:rPr lang="en-US" sz="2000" dirty="0">
                <a:hlinkClick r:id="rId6"/>
              </a:rPr>
              <a:t>http://www.auc.org.ua</a:t>
            </a:r>
            <a:r>
              <a:rPr lang="en-US" sz="2000" dirty="0" smtClean="0">
                <a:hlinkClick r:id="rId6"/>
              </a:rPr>
              <a:t>/</a:t>
            </a:r>
            <a:r>
              <a:rPr lang="uk-UA" sz="2000" dirty="0" smtClean="0"/>
              <a:t> (містить розділ про кращі практики МС, є багато корисних навчальних посібників з питань місцевого самоврядування)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1354036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i="1" dirty="0" smtClean="0"/>
              <a:t>УСПІХІВ НА ШЛЯХУ ПОШУКУ НОВИХ МОЖЛИВОСТЕЙ РОЗВИТКУ ГРОМАД!</a:t>
            </a:r>
            <a:endParaRPr lang="uk-UA" sz="2800" b="1" i="1" dirty="0"/>
          </a:p>
        </p:txBody>
      </p:sp>
      <p:pic>
        <p:nvPicPr>
          <p:cNvPr id="4" name="Місце для вмісту 3" descr="Бібліотечний автобан: листопада 201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628800"/>
            <a:ext cx="6624736" cy="3960440"/>
          </a:xfrm>
        </p:spPr>
      </p:pic>
    </p:spTree>
    <p:extLst>
      <p:ext uri="{BB962C8B-B14F-4D97-AF65-F5344CB8AC3E}">
        <p14:creationId xmlns:p14="http://schemas.microsoft.com/office/powerpoint/2010/main" val="1166363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i="1" dirty="0" smtClean="0"/>
              <a:t>ЩО ТАКЕ «ПРОЕКТ» та «ПРОЕКТИ МІСЦЕВОГО РОЗВИТКУ»?</a:t>
            </a:r>
            <a:endParaRPr lang="uk-UA" sz="3200" b="1" i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uk-UA" b="1" i="1" u="sng" dirty="0" smtClean="0"/>
              <a:t>ПРОЕКТ</a:t>
            </a:r>
            <a:r>
              <a:rPr lang="uk-UA" dirty="0" smtClean="0"/>
              <a:t> – унікальний набір </a:t>
            </a:r>
            <a:r>
              <a:rPr lang="uk-UA" b="1" dirty="0" smtClean="0"/>
              <a:t>скоординованих робіт заданого змісту з визначеними датами початку і закінчення</a:t>
            </a:r>
            <a:r>
              <a:rPr lang="uk-UA" dirty="0" smtClean="0"/>
              <a:t>, обмеженими вартістю та терміном реалізації, які спрямовані на досягнення запланованих цілей за характеристиками тривалості, вартості, та задоволення учасників.</a:t>
            </a:r>
          </a:p>
          <a:p>
            <a:pPr algn="just"/>
            <a:endParaRPr lang="uk-UA" dirty="0" smtClean="0"/>
          </a:p>
          <a:p>
            <a:pPr algn="just"/>
            <a:r>
              <a:rPr lang="uk-UA" b="1" i="1" u="sng" dirty="0" smtClean="0"/>
              <a:t>ПРОЕКТИ МІСЦЕВОГО РОЗВИТКУ </a:t>
            </a:r>
            <a:r>
              <a:rPr lang="uk-UA" dirty="0" smtClean="0"/>
              <a:t>– проекти, що </a:t>
            </a:r>
            <a:r>
              <a:rPr lang="uk-UA" b="1" dirty="0" smtClean="0"/>
              <a:t>спрямовані на реалізацію стратегічних пріоритетів розвитку території та досягнення соціально-економічних </a:t>
            </a:r>
            <a:r>
              <a:rPr lang="uk-UA" b="1" dirty="0" err="1" smtClean="0"/>
              <a:t>вигод</a:t>
            </a:r>
            <a:r>
              <a:rPr lang="uk-UA" b="1" dirty="0" smtClean="0"/>
              <a:t> територіальної громади</a:t>
            </a:r>
            <a:r>
              <a:rPr lang="uk-UA" dirty="0" smtClean="0"/>
              <a:t>, здійснюються під егідою ОМС, за результатами їх виконання можуть бути отримані як економічні ефекти, так і суто соціальні вигоди.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78915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571268"/>
            <a:ext cx="2376264" cy="220966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2232248"/>
          </a:xfrm>
        </p:spPr>
        <p:txBody>
          <a:bodyPr>
            <a:normAutofit/>
          </a:bodyPr>
          <a:lstStyle/>
          <a:p>
            <a:pPr algn="r"/>
            <a:r>
              <a:rPr lang="uk-UA" sz="2400" b="1" i="1" dirty="0" smtClean="0"/>
              <a:t>Проблема громади </a:t>
            </a:r>
            <a:r>
              <a:rPr lang="uk-UA" sz="2400" i="1" dirty="0" smtClean="0"/>
              <a:t>– розбіжність між </a:t>
            </a:r>
            <a:br>
              <a:rPr lang="uk-UA" sz="2400" i="1" dirty="0" smtClean="0"/>
            </a:br>
            <a:r>
              <a:rPr lang="uk-UA" sz="2400" i="1" dirty="0" smtClean="0"/>
              <a:t>існуючим і бажаним становищем, </a:t>
            </a:r>
            <a:br>
              <a:rPr lang="uk-UA" sz="2400" i="1" dirty="0" smtClean="0"/>
            </a:br>
            <a:r>
              <a:rPr lang="uk-UA" sz="2400" i="1" dirty="0" smtClean="0"/>
              <a:t>яка потребує активних дій з ліквідації </a:t>
            </a:r>
            <a:br>
              <a:rPr lang="uk-UA" sz="2400" i="1" dirty="0" smtClean="0"/>
            </a:br>
            <a:r>
              <a:rPr lang="uk-UA" sz="2400" i="1" dirty="0" smtClean="0"/>
              <a:t>можливих негативних наслідків </a:t>
            </a:r>
            <a:br>
              <a:rPr lang="uk-UA" sz="2400" i="1" dirty="0" smtClean="0"/>
            </a:br>
            <a:r>
              <a:rPr lang="uk-UA" sz="2400" i="1" dirty="0" smtClean="0"/>
              <a:t>чи запобігання їх виникненню</a:t>
            </a:r>
            <a:endParaRPr lang="uk-UA" sz="2400" i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3068960"/>
            <a:ext cx="4038600" cy="3057203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uk-UA" b="1" dirty="0" smtClean="0"/>
              <a:t>СПОСОБИ ВИРІШЕННЯ ПРОБЛЕМИ: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/>
              <a:t>Не чіпати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/>
              <a:t>Вирішити кардинально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/>
              <a:t>Вирішити системно</a:t>
            </a:r>
            <a:endParaRPr lang="uk-UA" dirty="0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2996952"/>
            <a:ext cx="4038600" cy="3129211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uk-UA" dirty="0" smtClean="0"/>
              <a:t>Вирішити системно – за допомогою </a:t>
            </a:r>
            <a:r>
              <a:rPr lang="uk-UA" b="1" i="1" dirty="0" smtClean="0"/>
              <a:t>проектного підходу!</a:t>
            </a:r>
          </a:p>
          <a:p>
            <a:pPr marL="0" indent="0">
              <a:buNone/>
            </a:pPr>
            <a:r>
              <a:rPr lang="uk-UA" dirty="0" smtClean="0"/>
              <a:t>Для </a:t>
            </a:r>
            <a:r>
              <a:rPr lang="uk-UA" dirty="0" err="1" smtClean="0"/>
              <a:t>розв</a:t>
            </a:r>
            <a:r>
              <a:rPr lang="en-US" dirty="0" smtClean="0"/>
              <a:t>’</a:t>
            </a:r>
            <a:r>
              <a:rPr lang="uk-UA" dirty="0" err="1" smtClean="0"/>
              <a:t>язання</a:t>
            </a:r>
            <a:r>
              <a:rPr lang="uk-UA" dirty="0" smtClean="0"/>
              <a:t> місцевих проблем необхідно </a:t>
            </a:r>
            <a:r>
              <a:rPr lang="uk-UA" b="1" i="1" dirty="0" smtClean="0"/>
              <a:t>знайти</a:t>
            </a:r>
            <a:r>
              <a:rPr lang="uk-UA" dirty="0" smtClean="0"/>
              <a:t> таку </a:t>
            </a:r>
            <a:r>
              <a:rPr lang="uk-UA" b="1" i="1" dirty="0" smtClean="0"/>
              <a:t>інноваційну ідею</a:t>
            </a:r>
            <a:r>
              <a:rPr lang="uk-UA" dirty="0" smtClean="0"/>
              <a:t>, яка б давала найбільш ефективне та результативне їх вирішення.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001173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8780"/>
            <a:ext cx="8229600" cy="2214116"/>
          </a:xfrm>
        </p:spPr>
        <p:txBody>
          <a:bodyPr>
            <a:noAutofit/>
          </a:bodyPr>
          <a:lstStyle/>
          <a:p>
            <a:pPr algn="r"/>
            <a:r>
              <a:rPr lang="uk-UA" sz="2400" b="1" i="1" dirty="0" smtClean="0"/>
              <a:t>ІННОВАЦІЯ У СФЕРІ МІСЦЕВОГО РОЗВИТКУ </a:t>
            </a:r>
            <a:r>
              <a:rPr lang="uk-UA" sz="2400" i="1" dirty="0" smtClean="0"/>
              <a:t>– будь-яке абсолютне або відносне нововведення у вигляді продукту (підходу/технології/послуги), що призводить до якісних позитивних змін на території і яке забезпечує конкурентоздатність створюваного продукту та істотне поліпшення рівня та якості життя територіальної громади</a:t>
            </a:r>
            <a:endParaRPr lang="uk-UA" sz="2400" i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3284984"/>
            <a:ext cx="8229600" cy="309634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uk-UA" sz="2800" dirty="0" smtClean="0"/>
              <a:t>Під час планування та реалізації проектів </a:t>
            </a:r>
            <a:r>
              <a:rPr lang="uk-UA" sz="2800" b="1" i="1" dirty="0" smtClean="0"/>
              <a:t>ОМС </a:t>
            </a:r>
            <a:r>
              <a:rPr lang="uk-UA" sz="2800" dirty="0" smtClean="0"/>
              <a:t>фактично </a:t>
            </a:r>
            <a:r>
              <a:rPr lang="uk-UA" sz="2800" b="1" i="1" dirty="0" smtClean="0"/>
              <a:t>стають </a:t>
            </a:r>
            <a:r>
              <a:rPr lang="uk-UA" sz="2800" b="1" i="1" dirty="0" err="1" smtClean="0"/>
              <a:t>суб</a:t>
            </a:r>
            <a:r>
              <a:rPr lang="en-US" sz="2800" b="1" i="1" dirty="0" smtClean="0"/>
              <a:t>’</a:t>
            </a:r>
            <a:r>
              <a:rPr lang="uk-UA" sz="2800" b="1" i="1" dirty="0" err="1" smtClean="0"/>
              <a:t>єктами</a:t>
            </a:r>
            <a:r>
              <a:rPr lang="uk-UA" sz="2800" b="1" i="1" dirty="0" smtClean="0"/>
              <a:t> інноваційної діяльності</a:t>
            </a:r>
            <a:r>
              <a:rPr lang="uk-UA" sz="2800" dirty="0" smtClean="0"/>
              <a:t>.</a:t>
            </a:r>
          </a:p>
          <a:p>
            <a:pPr algn="just"/>
            <a:r>
              <a:rPr lang="uk-UA" sz="2800" dirty="0" smtClean="0"/>
              <a:t>А одним із критеріїв оцінювання проектів, поданих на обласний конкурс, є розробка </a:t>
            </a:r>
            <a:r>
              <a:rPr lang="uk-UA" sz="2800" b="1" i="1" dirty="0" smtClean="0"/>
              <a:t>інноваційних підходів до вирішення питань місцевого значення</a:t>
            </a:r>
            <a:r>
              <a:rPr lang="uk-UA" sz="2800" dirty="0" smtClean="0"/>
              <a:t> на території відповідного села, селища чи міста та запровадження інноваційних ідей у практику діяльності ОМС.</a:t>
            </a:r>
            <a:endParaRPr lang="uk-UA" sz="28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976896"/>
            <a:ext cx="1954560" cy="1236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37080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8210" y="175381"/>
            <a:ext cx="8229600" cy="1143000"/>
          </a:xfrm>
        </p:spPr>
        <p:txBody>
          <a:bodyPr/>
          <a:lstStyle/>
          <a:p>
            <a:r>
              <a:rPr lang="uk-UA" b="1" dirty="0" smtClean="0"/>
              <a:t>Відмінності між конкурсами:</a:t>
            </a:r>
            <a:endParaRPr lang="uk-UA" b="1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412775"/>
            <a:ext cx="4040188" cy="762099"/>
          </a:xfrm>
        </p:spPr>
        <p:txBody>
          <a:bodyPr>
            <a:normAutofit fontScale="70000" lnSpcReduction="20000"/>
          </a:bodyPr>
          <a:lstStyle/>
          <a:p>
            <a:r>
              <a:rPr lang="uk-UA" dirty="0" smtClean="0"/>
              <a:t>Обласний конкурс проектів та програм розвитку місцевого самоврядування</a:t>
            </a:r>
            <a:endParaRPr lang="uk-UA" dirty="0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411759"/>
            <a:ext cx="4040188" cy="3714404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uk-UA" dirty="0" smtClean="0"/>
              <a:t>Готуються проекти про те, </a:t>
            </a:r>
            <a:r>
              <a:rPr lang="uk-UA" b="1" i="1" dirty="0" smtClean="0"/>
              <a:t>що планується зробити ОМС </a:t>
            </a:r>
            <a:r>
              <a:rPr lang="uk-UA" dirty="0" smtClean="0"/>
              <a:t>в наступному бюджетному році з метою виконання програми соціально-економічного розвитку населеного пункту, вирішення важливих питань життєдіяльності </a:t>
            </a:r>
            <a:endParaRPr lang="uk-UA" dirty="0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268760"/>
            <a:ext cx="4041775" cy="906115"/>
          </a:xfrm>
        </p:spPr>
        <p:txBody>
          <a:bodyPr>
            <a:normAutofit fontScale="70000" lnSpcReduction="20000"/>
          </a:bodyPr>
          <a:lstStyle/>
          <a:p>
            <a:r>
              <a:rPr lang="uk-UA" dirty="0" smtClean="0"/>
              <a:t>Обласні конкурси «Громада кращого довкілля», «Краща спортивна громада», «Краща етнокультурна громада»</a:t>
            </a:r>
            <a:endParaRPr lang="uk-UA" dirty="0"/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411759"/>
            <a:ext cx="4041775" cy="3714403"/>
          </a:xfrm>
        </p:spPr>
        <p:txBody>
          <a:bodyPr/>
          <a:lstStyle/>
          <a:p>
            <a:pPr algn="r">
              <a:buFont typeface="Wingdings" panose="05000000000000000000" pitchFamily="2" charset="2"/>
              <a:buChar char="Ø"/>
            </a:pPr>
            <a:r>
              <a:rPr lang="uk-UA" dirty="0" smtClean="0"/>
              <a:t>Готується та </a:t>
            </a:r>
            <a:r>
              <a:rPr lang="uk-UA" b="1" i="1" dirty="0" smtClean="0"/>
              <a:t>подається інформація про роботу, яка була проведена ОМС </a:t>
            </a:r>
            <a:r>
              <a:rPr lang="uk-UA" dirty="0" smtClean="0"/>
              <a:t>у тій чи іншій галузі за період з 1 вересня минулого року по 31 серпня поточного року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225807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218"/>
          </a:xfrm>
        </p:spPr>
        <p:txBody>
          <a:bodyPr>
            <a:normAutofit/>
          </a:bodyPr>
          <a:lstStyle/>
          <a:p>
            <a:r>
              <a:rPr lang="uk-UA" sz="2800" b="1" dirty="0" smtClean="0"/>
              <a:t>УЧАСНИКАМИ </a:t>
            </a:r>
            <a:r>
              <a:rPr lang="en-US" sz="2800" b="1" dirty="0" smtClean="0"/>
              <a:t>V</a:t>
            </a:r>
            <a:r>
              <a:rPr lang="uk-UA" sz="2800" b="1" dirty="0" smtClean="0"/>
              <a:t>ІІ КОНКУРСУ Є ОМС СІЛ, СЕЛИЩ, МІСТ РАЙОННОГО ЗНАЧЕННЯ, ЯКІ У ВСТАНОВЛЕНОМУ ПОРЯДКУ ПОДАЛИ ЗАТВЕРДЖЕНІ РІШЕННЯМИ ВІДПОВІДНОЇ РАДИ ПРОЕКТИ</a:t>
            </a:r>
            <a:endParaRPr lang="uk-UA" sz="2800" b="1" dirty="0"/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1204263"/>
              </p:ext>
            </p:extLst>
          </p:nvPr>
        </p:nvGraphicFramePr>
        <p:xfrm>
          <a:off x="457200" y="2133600"/>
          <a:ext cx="8229600" cy="43197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704846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6210"/>
          </a:xfrm>
        </p:spPr>
        <p:txBody>
          <a:bodyPr>
            <a:noAutofit/>
          </a:bodyPr>
          <a:lstStyle/>
          <a:p>
            <a:r>
              <a:rPr lang="uk-UA" sz="2800" dirty="0" smtClean="0"/>
              <a:t>УЧАСНИКАМИ КОНКУРСУ МОЖУТЬ БУТИ </a:t>
            </a:r>
            <a:r>
              <a:rPr lang="uk-UA" sz="2800" b="1" dirty="0" smtClean="0"/>
              <a:t>СПІЛЬНІ ПРОЕКТИ </a:t>
            </a:r>
            <a:r>
              <a:rPr lang="uk-UA" sz="2800" dirty="0" smtClean="0"/>
              <a:t>ДЕКІЛЬКОХ ТЕРИТОРІАЛЬНО ПРИЛЕГЛИХ ОМС, ЯКІ ЗАТВЕРДЖЕНІ У ВСТАНОВЛЕНОМУ ПОРЯДКУ РІШЕННЯМИ ВІДПОВІДНИХ РАД</a:t>
            </a:r>
            <a:endParaRPr lang="uk-UA" sz="2800" dirty="0"/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2289993"/>
              </p:ext>
            </p:extLst>
          </p:nvPr>
        </p:nvGraphicFramePr>
        <p:xfrm>
          <a:off x="457200" y="2060574"/>
          <a:ext cx="8229600" cy="42487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666902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НОВАЦІЇ </a:t>
            </a:r>
            <a:r>
              <a:rPr lang="en-US" b="1" dirty="0" smtClean="0"/>
              <a:t>V</a:t>
            </a:r>
            <a:r>
              <a:rPr lang="uk-UA" b="1" dirty="0" smtClean="0"/>
              <a:t>ІІ КОНКУРСУ:</a:t>
            </a:r>
            <a:endParaRPr lang="uk-UA" b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</p:spPr>
        <p:txBody>
          <a:bodyPr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uk-UA" b="1" dirty="0" smtClean="0"/>
              <a:t>Будівництво, реконструкція, капітальний ремонт систем водопостачання </a:t>
            </a:r>
            <a:r>
              <a:rPr lang="uk-UA" dirty="0" smtClean="0"/>
              <a:t>– максимальний розмір </a:t>
            </a:r>
            <a:r>
              <a:rPr lang="uk-UA" dirty="0" err="1" smtClean="0"/>
              <a:t>співфінансування</a:t>
            </a:r>
            <a:r>
              <a:rPr lang="uk-UA" dirty="0" smtClean="0"/>
              <a:t> з обласного бюджету </a:t>
            </a:r>
            <a:r>
              <a:rPr lang="uk-UA" b="1" dirty="0" smtClean="0"/>
              <a:t>100 </a:t>
            </a:r>
            <a:r>
              <a:rPr lang="uk-UA" b="1" dirty="0" err="1" smtClean="0"/>
              <a:t>тис.грн</a:t>
            </a:r>
            <a:r>
              <a:rPr lang="uk-UA" b="1" dirty="0" smtClean="0"/>
              <a:t>. на 1 км водопровідних мереж </a:t>
            </a:r>
            <a:r>
              <a:rPr lang="uk-UA" dirty="0" smtClean="0"/>
              <a:t>без врахування індивідуальних підключень, але </a:t>
            </a:r>
            <a:r>
              <a:rPr lang="uk-UA" b="1" dirty="0" smtClean="0"/>
              <a:t>не більше 500 </a:t>
            </a:r>
            <a:r>
              <a:rPr lang="uk-UA" b="1" dirty="0" err="1" smtClean="0"/>
              <a:t>тис.грн</a:t>
            </a:r>
            <a:r>
              <a:rPr lang="uk-UA" b="1" dirty="0" smtClean="0"/>
              <a:t>.</a:t>
            </a:r>
            <a:r>
              <a:rPr lang="uk-UA" dirty="0" smtClean="0"/>
              <a:t> на один проект чи </a:t>
            </a:r>
            <a:r>
              <a:rPr lang="uk-UA" dirty="0" smtClean="0"/>
              <a:t>програму </a:t>
            </a:r>
            <a:r>
              <a:rPr lang="uk-UA" sz="2600" i="1" dirty="0" smtClean="0"/>
              <a:t>(</a:t>
            </a:r>
            <a:r>
              <a:rPr lang="uk-UA" sz="2600" i="1" dirty="0" err="1" smtClean="0"/>
              <a:t>Обов</a:t>
            </a:r>
            <a:r>
              <a:rPr lang="en-US" sz="2600" i="1" dirty="0" smtClean="0"/>
              <a:t>”</a:t>
            </a:r>
            <a:r>
              <a:rPr lang="ru-RU" sz="2600" i="1" dirty="0" err="1" smtClean="0"/>
              <a:t>язкові</a:t>
            </a:r>
            <a:r>
              <a:rPr lang="ru-RU" sz="2600" i="1" dirty="0" smtClean="0"/>
              <a:t> – ПКД та </a:t>
            </a:r>
            <a:r>
              <a:rPr lang="ru-RU" sz="2600" i="1" dirty="0" err="1" smtClean="0"/>
              <a:t>експертний</a:t>
            </a:r>
            <a:r>
              <a:rPr lang="ru-RU" sz="2600" i="1" dirty="0" smtClean="0"/>
              <a:t> </a:t>
            </a:r>
            <a:r>
              <a:rPr lang="ru-RU" sz="2600" i="1" dirty="0" err="1" smtClean="0"/>
              <a:t>звіт</a:t>
            </a:r>
            <a:r>
              <a:rPr lang="uk-UA" sz="2600" i="1" dirty="0" smtClean="0"/>
              <a:t>).</a:t>
            </a:r>
            <a:endParaRPr lang="uk-UA" sz="2600" i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/>
              <a:t>Обсяг фінансування з обласного бюджету не повинен перевищувати </a:t>
            </a:r>
            <a:r>
              <a:rPr lang="uk-UA" b="1" u="sng" dirty="0" smtClean="0"/>
              <a:t>50% загального бюджету</a:t>
            </a:r>
            <a:r>
              <a:rPr lang="uk-UA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b="1" u="sng" dirty="0" smtClean="0"/>
              <a:t>75%</a:t>
            </a:r>
            <a:r>
              <a:rPr lang="uk-UA" dirty="0" smtClean="0"/>
              <a:t> домогосподарств повинно бути охоплено проектом.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b="1" u="sng" dirty="0" smtClean="0"/>
              <a:t>Не менше 90% </a:t>
            </a:r>
            <a:r>
              <a:rPr lang="uk-UA" dirty="0" smtClean="0"/>
              <a:t>домогосподарств повинні мати технічну можливість під</a:t>
            </a:r>
            <a:r>
              <a:rPr lang="en-US" dirty="0" smtClean="0"/>
              <a:t>’</a:t>
            </a:r>
            <a:r>
              <a:rPr lang="uk-UA" dirty="0" smtClean="0"/>
              <a:t>єднатися до створеної (покращеної) мережі.</a:t>
            </a:r>
            <a:endParaRPr lang="uk-UA" dirty="0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038600" cy="4857403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uk-UA" sz="2000" dirty="0" smtClean="0"/>
              <a:t>Розвиток </a:t>
            </a:r>
            <a:r>
              <a:rPr lang="uk-UA" sz="2000" dirty="0" err="1" smtClean="0"/>
              <a:t>пожежно</a:t>
            </a:r>
            <a:r>
              <a:rPr lang="uk-UA" sz="2000" dirty="0" smtClean="0"/>
              <a:t>-рятувальних підрозділів добровільної пожежної охорони – максимальний розмір </a:t>
            </a:r>
            <a:r>
              <a:rPr lang="uk-UA" sz="2000" dirty="0" err="1" smtClean="0"/>
              <a:t>співфінансування</a:t>
            </a:r>
            <a:r>
              <a:rPr lang="uk-UA" sz="2000" dirty="0" smtClean="0"/>
              <a:t> з обласного бюджету </a:t>
            </a:r>
            <a:r>
              <a:rPr lang="uk-UA" sz="2000" b="1" dirty="0" smtClean="0"/>
              <a:t>300 </a:t>
            </a:r>
            <a:r>
              <a:rPr lang="uk-UA" sz="2000" b="1" dirty="0" err="1" smtClean="0"/>
              <a:t>тис.грн</a:t>
            </a:r>
            <a:r>
              <a:rPr lang="uk-UA" sz="2000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000" dirty="0" smtClean="0"/>
              <a:t>Обсяг фінансування з обласного бюджету не повинен перевищувати </a:t>
            </a:r>
            <a:r>
              <a:rPr lang="uk-UA" sz="2000" b="1" u="sng" dirty="0" smtClean="0"/>
              <a:t>50% загального бюджету</a:t>
            </a:r>
            <a:r>
              <a:rPr lang="uk-UA" sz="2400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endParaRPr lang="uk-UA" sz="24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4509120"/>
            <a:ext cx="2857500" cy="192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405377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uk-UA" sz="3200" b="1" dirty="0" smtClean="0"/>
              <a:t>ЗМІСТ ПРОЕКТІВ ПОВИНЕН ПЕРЕДБАЧАТИ:</a:t>
            </a:r>
            <a:endParaRPr lang="uk-UA" sz="3200" b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85000" lnSpcReduction="10000"/>
          </a:bodyPr>
          <a:lstStyle/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600" dirty="0" smtClean="0"/>
              <a:t>Розробку нових підходів до вирішення питань місцевого значення на території відповідного села, селища, міста;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600" dirty="0" smtClean="0"/>
              <a:t>Здійснення окремих організаційно-технічних заходів, виконання яких дасть змогу суттєво вплинути на поліпшення життєдіяльності певної територіальної громади;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600" dirty="0" smtClean="0"/>
              <a:t>Підвищення рівня безпосередньої участі жителів у здійсненні місцевого самоврядування;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600" dirty="0" smtClean="0"/>
              <a:t>Використання сучасних управлінських технологій;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600" dirty="0" smtClean="0"/>
              <a:t>Запровадження нових механізмів </a:t>
            </a:r>
            <a:r>
              <a:rPr lang="uk-UA" sz="2600" dirty="0" err="1" smtClean="0"/>
              <a:t>розв</a:t>
            </a:r>
            <a:r>
              <a:rPr lang="en-US" sz="2600" dirty="0" smtClean="0"/>
              <a:t>’</a:t>
            </a:r>
            <a:r>
              <a:rPr lang="ru-RU" sz="2600" dirty="0" err="1" smtClean="0"/>
              <a:t>язання</a:t>
            </a:r>
            <a:r>
              <a:rPr lang="ru-RU" sz="2600" dirty="0" smtClean="0"/>
              <a:t> проблем </a:t>
            </a:r>
            <a:r>
              <a:rPr lang="ru-RU" sz="2600" dirty="0" err="1" smtClean="0"/>
              <a:t>територіальних</a:t>
            </a:r>
            <a:r>
              <a:rPr lang="ru-RU" sz="2600" dirty="0" smtClean="0"/>
              <a:t> громад на </a:t>
            </a:r>
            <a:r>
              <a:rPr lang="ru-RU" sz="2600" dirty="0" err="1" smtClean="0"/>
              <a:t>базі</a:t>
            </a:r>
            <a:r>
              <a:rPr lang="ru-RU" sz="2600" dirty="0" smtClean="0"/>
              <a:t> </a:t>
            </a:r>
            <a:r>
              <a:rPr lang="ru-RU" sz="2600" dirty="0" err="1" smtClean="0"/>
              <a:t>ринкових</a:t>
            </a:r>
            <a:r>
              <a:rPr lang="ru-RU" sz="2600" dirty="0" smtClean="0"/>
              <a:t> </a:t>
            </a:r>
            <a:r>
              <a:rPr lang="ru-RU" sz="2600" dirty="0" err="1" smtClean="0"/>
              <a:t>відносин</a:t>
            </a:r>
            <a:r>
              <a:rPr lang="ru-RU" sz="2600" dirty="0" smtClean="0"/>
              <a:t> та </a:t>
            </a:r>
            <a:r>
              <a:rPr lang="ru-RU" sz="2600" dirty="0" err="1" smtClean="0"/>
              <a:t>демократичних</a:t>
            </a:r>
            <a:r>
              <a:rPr lang="ru-RU" sz="2600" dirty="0" smtClean="0"/>
              <a:t> </a:t>
            </a:r>
            <a:r>
              <a:rPr lang="ru-RU" sz="2600" dirty="0" err="1" smtClean="0"/>
              <a:t>принципів</a:t>
            </a:r>
            <a:r>
              <a:rPr lang="ru-RU" sz="2600" dirty="0" smtClean="0"/>
              <a:t>;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600" b="1" dirty="0" smtClean="0"/>
              <a:t>Бюджет проекту повинен </a:t>
            </a:r>
            <a:r>
              <a:rPr lang="ru-RU" sz="2600" b="1" dirty="0" err="1" smtClean="0"/>
              <a:t>передбачати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фінансування</a:t>
            </a:r>
            <a:r>
              <a:rPr lang="ru-RU" sz="2600" b="1" dirty="0" smtClean="0"/>
              <a:t> з</a:t>
            </a:r>
            <a:r>
              <a:rPr lang="ru-RU" sz="2600" dirty="0" smtClean="0"/>
              <a:t> </a:t>
            </a:r>
            <a:r>
              <a:rPr lang="ru-RU" sz="2600" dirty="0" err="1" smtClean="0"/>
              <a:t>сільського</a:t>
            </a:r>
            <a:r>
              <a:rPr lang="ru-RU" sz="2600" dirty="0" smtClean="0"/>
              <a:t> (</a:t>
            </a:r>
            <a:r>
              <a:rPr lang="ru-RU" sz="2600" dirty="0" err="1" smtClean="0"/>
              <a:t>селищного</a:t>
            </a:r>
            <a:r>
              <a:rPr lang="ru-RU" sz="2600" dirty="0" smtClean="0"/>
              <a:t>, </a:t>
            </a:r>
            <a:r>
              <a:rPr lang="ru-RU" sz="2600" dirty="0" err="1" smtClean="0"/>
              <a:t>міського</a:t>
            </a:r>
            <a:r>
              <a:rPr lang="ru-RU" sz="2600" dirty="0" smtClean="0"/>
              <a:t>) бюджету, </a:t>
            </a:r>
            <a:r>
              <a:rPr lang="ru-RU" sz="2600" dirty="0" err="1" smtClean="0"/>
              <a:t>обласного</a:t>
            </a:r>
            <a:r>
              <a:rPr lang="ru-RU" sz="2600" dirty="0" smtClean="0"/>
              <a:t> бюджету та, за </a:t>
            </a:r>
            <a:r>
              <a:rPr lang="ru-RU" sz="2600" dirty="0" err="1" smtClean="0"/>
              <a:t>наявності</a:t>
            </a:r>
            <a:r>
              <a:rPr lang="ru-RU" sz="2600" dirty="0" smtClean="0"/>
              <a:t>, за </a:t>
            </a:r>
            <a:r>
              <a:rPr lang="ru-RU" sz="2600" dirty="0" err="1" smtClean="0"/>
              <a:t>рахунок</a:t>
            </a:r>
            <a:r>
              <a:rPr lang="ru-RU" sz="2600" dirty="0" smtClean="0"/>
              <a:t> </a:t>
            </a:r>
            <a:r>
              <a:rPr lang="ru-RU" sz="2600" dirty="0" err="1" smtClean="0"/>
              <a:t>коштів</a:t>
            </a:r>
            <a:r>
              <a:rPr lang="ru-RU" sz="2600" dirty="0" smtClean="0"/>
              <a:t> </a:t>
            </a:r>
            <a:r>
              <a:rPr lang="ru-RU" sz="2600" dirty="0" err="1" smtClean="0"/>
              <a:t>організацій-партнерів</a:t>
            </a:r>
            <a:r>
              <a:rPr lang="ru-RU" sz="2600" dirty="0" smtClean="0"/>
              <a:t>: </a:t>
            </a:r>
            <a:r>
              <a:rPr lang="ru-RU" sz="2600" dirty="0" err="1" smtClean="0"/>
              <a:t>районний</a:t>
            </a:r>
            <a:r>
              <a:rPr lang="ru-RU" sz="2600" dirty="0" smtClean="0"/>
              <a:t> (</a:t>
            </a:r>
            <a:r>
              <a:rPr lang="ru-RU" sz="2600" dirty="0" err="1" smtClean="0"/>
              <a:t>міський</a:t>
            </a:r>
            <a:r>
              <a:rPr lang="ru-RU" sz="2600" dirty="0" smtClean="0"/>
              <a:t>) бюджет, </a:t>
            </a:r>
            <a:r>
              <a:rPr lang="ru-RU" sz="2600" dirty="0" err="1" smtClean="0"/>
              <a:t>суб</a:t>
            </a:r>
            <a:r>
              <a:rPr lang="en-US" sz="2600" dirty="0" smtClean="0"/>
              <a:t>’</a:t>
            </a:r>
            <a:r>
              <a:rPr lang="uk-UA" sz="2600" dirty="0" err="1" smtClean="0"/>
              <a:t>єкти</a:t>
            </a:r>
            <a:r>
              <a:rPr lang="uk-UA" sz="2600" dirty="0" smtClean="0"/>
              <a:t> господарської діяльності, благодійні або громадські організації.</a:t>
            </a:r>
          </a:p>
          <a:p>
            <a:pPr>
              <a:buFont typeface="Wingdings" panose="05000000000000000000" pitchFamily="2" charset="2"/>
              <a:buChar char="Ø"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4619310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556</TotalTime>
  <Words>1474</Words>
  <Application>Microsoft Office PowerPoint</Application>
  <PresentationFormat>Экран (4:3)</PresentationFormat>
  <Paragraphs>110</Paragraphs>
  <Slides>18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VІІОБЛАСНИЙ КОНКУРС ПРОЕКТІВ ТА ПРОГРАМ РОЗВИТКУ МІСЦЕВОГО САМОВРЯДУВАННЯ</vt:lpstr>
      <vt:lpstr>ЩО ТАКЕ «ПРОЕКТ» та «ПРОЕКТИ МІСЦЕВОГО РОЗВИТКУ»?</vt:lpstr>
      <vt:lpstr>Проблема громади – розбіжність між  існуючим і бажаним становищем,  яка потребує активних дій з ліквідації  можливих негативних наслідків  чи запобігання їх виникненню</vt:lpstr>
      <vt:lpstr>ІННОВАЦІЯ У СФЕРІ МІСЦЕВОГО РОЗВИТКУ – будь-яке абсолютне або відносне нововведення у вигляді продукту (підходу/технології/послуги), що призводить до якісних позитивних змін на території і яке забезпечує конкурентоздатність створюваного продукту та істотне поліпшення рівня та якості життя територіальної громади</vt:lpstr>
      <vt:lpstr>Відмінності між конкурсами:</vt:lpstr>
      <vt:lpstr>УЧАСНИКАМИ VІІ КОНКУРСУ Є ОМС СІЛ, СЕЛИЩ, МІСТ РАЙОННОГО ЗНАЧЕННЯ, ЯКІ У ВСТАНОВЛЕНОМУ ПОРЯДКУ ПОДАЛИ ЗАТВЕРДЖЕНІ РІШЕННЯМИ ВІДПОВІДНОЇ РАДИ ПРОЕКТИ</vt:lpstr>
      <vt:lpstr>УЧАСНИКАМИ КОНКУРСУ МОЖУТЬ БУТИ СПІЛЬНІ ПРОЕКТИ ДЕКІЛЬКОХ ТЕРИТОРІАЛЬНО ПРИЛЕГЛИХ ОМС, ЯКІ ЗАТВЕРДЖЕНІ У ВСТАНОВЛЕНОМУ ПОРЯДКУ РІШЕННЯМИ ВІДПОВІДНИХ РАД</vt:lpstr>
      <vt:lpstr>НОВАЦІЇ VІІ КОНКУРСУ:</vt:lpstr>
      <vt:lpstr>ЗМІСТ ПРОЕКТІВ ПОВИНЕН ПЕРЕДБАЧАТИ:</vt:lpstr>
      <vt:lpstr>КОШТОРИС ВИДАТКІВ НА РЕАЛІЗАЦІЮ ПРОЕКТУ МОЖЕ ПЕРЕДБАЧАТИ КОШТИ, НЕОБХІДНІ ДЛЯ:</vt:lpstr>
      <vt:lpstr>ОСНОВНІ НАПРЯМИ, ЗА ЯКИМИ РОЗРОБЛЯЮТЬСЯ ПРОЕКТИ, Є:</vt:lpstr>
      <vt:lpstr>ОСНОВНІ КРИТЕРІЇ КОНКУРСНОГО ВІДБОРУ ПРОЕКТІВ-ПЕРЕМОЖЦІВ:</vt:lpstr>
      <vt:lpstr>КІНЦЕВИЙ ТЕРМІН ПОДАННЯ ПРОЕКТІВ – ДО 12.00 ГОДИНИ  31 СЕРПНЯ 2016 РОКУ </vt:lpstr>
      <vt:lpstr>КОНКУРСИ «»ГРОМАДА КРАЩОГО ДОВКІЛЛЯ», «КРАЩА СПОРТИВНА ГРОМАДА»,  «КРАЩА ЕТНОКУЛЬТУРНА ГРОМАДА»</vt:lpstr>
      <vt:lpstr>ДЛЯ УЧАСТІ У КОНКУРСАХ СІЛЬСЬКІ, СЕЛИЩНІ, МІСЬКА РАДИ НАДАЮТЬ РАЙОННІЙ КОМІСІЇ НАСТУПНІ ДОКУМЕНТИ:</vt:lpstr>
      <vt:lpstr> КОРИСНІ ІНТЕРНЕТ-РЕСУРСИ: </vt:lpstr>
      <vt:lpstr>Державний фонд регіонального розвитку - http://dfrr.minregion.gov.ua/  (інвестиційні програми і проекти регіонального розвитку з цілої України);</vt:lpstr>
      <vt:lpstr>УСПІХІВ НА ШЛЯХУ ПОШУКУ НОВИХ МОЖЛИВОСТЕЙ РОЗВИТКУ ГРОМАД!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Роксолана</dc:creator>
  <cp:lastModifiedBy>Роксолана</cp:lastModifiedBy>
  <cp:revision>73</cp:revision>
  <cp:lastPrinted>2016-05-16T06:03:06Z</cp:lastPrinted>
  <dcterms:created xsi:type="dcterms:W3CDTF">2016-05-11T10:11:40Z</dcterms:created>
  <dcterms:modified xsi:type="dcterms:W3CDTF">2016-05-17T13:59:48Z</dcterms:modified>
</cp:coreProperties>
</file>